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5"/>
  </p:notesMasterIdLst>
  <p:sldIdLst>
    <p:sldId id="256" r:id="rId2"/>
    <p:sldId id="265" r:id="rId3"/>
    <p:sldId id="257" r:id="rId4"/>
    <p:sldId id="259" r:id="rId5"/>
    <p:sldId id="258" r:id="rId6"/>
    <p:sldId id="260" r:id="rId7"/>
    <p:sldId id="261" r:id="rId8"/>
    <p:sldId id="263" r:id="rId9"/>
    <p:sldId id="264" r:id="rId10"/>
    <p:sldId id="262" r:id="rId11"/>
    <p:sldId id="282" r:id="rId12"/>
    <p:sldId id="283" r:id="rId13"/>
    <p:sldId id="284" r:id="rId14"/>
    <p:sldId id="285" r:id="rId15"/>
    <p:sldId id="286" r:id="rId16"/>
    <p:sldId id="287" r:id="rId17"/>
    <p:sldId id="288" r:id="rId18"/>
    <p:sldId id="271" r:id="rId19"/>
    <p:sldId id="272" r:id="rId20"/>
    <p:sldId id="273" r:id="rId21"/>
    <p:sldId id="274" r:id="rId22"/>
    <p:sldId id="275" r:id="rId23"/>
    <p:sldId id="276" r:id="rId24"/>
    <p:sldId id="277" r:id="rId25"/>
    <p:sldId id="278" r:id="rId26"/>
    <p:sldId id="279" r:id="rId27"/>
    <p:sldId id="266" r:id="rId28"/>
    <p:sldId id="267" r:id="rId29"/>
    <p:sldId id="268" r:id="rId30"/>
    <p:sldId id="269" r:id="rId31"/>
    <p:sldId id="270" r:id="rId32"/>
    <p:sldId id="280" r:id="rId33"/>
    <p:sldId id="281" r:id="rId3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274" autoAdjust="0"/>
  </p:normalViewPr>
  <p:slideViewPr>
    <p:cSldViewPr snapToGrid="0">
      <p:cViewPr varScale="1">
        <p:scale>
          <a:sx n="164" d="100"/>
          <a:sy n="164" d="100"/>
        </p:scale>
        <p:origin x="664"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seconds</a:t>
            </a:r>
          </a:p>
        </p:txBody>
      </p:sp>
      <p:sp>
        <p:nvSpPr>
          <p:cNvPr id="4" name="Slide Number Placeholder 3"/>
          <p:cNvSpPr>
            <a:spLocks noGrp="1"/>
          </p:cNvSpPr>
          <p:nvPr>
            <p:ph type="sldNum" sz="quarter" idx="5"/>
          </p:nvPr>
        </p:nvSpPr>
        <p:spPr/>
        <p:txBody>
          <a:bodyPr/>
          <a:lstStyle/>
          <a:p>
            <a:fld id="{358ABFDE-A44E-BE45-B2AF-F8E03E68D6EB}" type="slidenum">
              <a:rPr lang="en-US" smtClean="0"/>
              <a:t>14</a:t>
            </a:fld>
            <a:endParaRPr lang="en-US"/>
          </a:p>
        </p:txBody>
      </p:sp>
    </p:spTree>
    <p:extLst>
      <p:ext uri="{BB962C8B-B14F-4D97-AF65-F5344CB8AC3E}">
        <p14:creationId xmlns:p14="http://schemas.microsoft.com/office/powerpoint/2010/main" val="1080037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seconds</a:t>
            </a:r>
          </a:p>
        </p:txBody>
      </p:sp>
      <p:sp>
        <p:nvSpPr>
          <p:cNvPr id="4" name="Slide Number Placeholder 3"/>
          <p:cNvSpPr>
            <a:spLocks noGrp="1"/>
          </p:cNvSpPr>
          <p:nvPr>
            <p:ph type="sldNum" sz="quarter" idx="5"/>
          </p:nvPr>
        </p:nvSpPr>
        <p:spPr/>
        <p:txBody>
          <a:bodyPr/>
          <a:lstStyle/>
          <a:p>
            <a:fld id="{358ABFDE-A44E-BE45-B2AF-F8E03E68D6EB}" type="slidenum">
              <a:rPr lang="en-US" smtClean="0"/>
              <a:t>15</a:t>
            </a:fld>
            <a:endParaRPr lang="en-US"/>
          </a:p>
        </p:txBody>
      </p:sp>
    </p:spTree>
    <p:extLst>
      <p:ext uri="{BB962C8B-B14F-4D97-AF65-F5344CB8AC3E}">
        <p14:creationId xmlns:p14="http://schemas.microsoft.com/office/powerpoint/2010/main" val="3757350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seconds.</a:t>
            </a:r>
          </a:p>
        </p:txBody>
      </p:sp>
      <p:sp>
        <p:nvSpPr>
          <p:cNvPr id="4" name="Slide Number Placeholder 3"/>
          <p:cNvSpPr>
            <a:spLocks noGrp="1"/>
          </p:cNvSpPr>
          <p:nvPr>
            <p:ph type="sldNum" sz="quarter" idx="5"/>
          </p:nvPr>
        </p:nvSpPr>
        <p:spPr/>
        <p:txBody>
          <a:bodyPr/>
          <a:lstStyle/>
          <a:p>
            <a:fld id="{358ABFDE-A44E-BE45-B2AF-F8E03E68D6EB}" type="slidenum">
              <a:rPr lang="en-US" smtClean="0"/>
              <a:t>16</a:t>
            </a:fld>
            <a:endParaRPr lang="en-US"/>
          </a:p>
        </p:txBody>
      </p:sp>
    </p:spTree>
    <p:extLst>
      <p:ext uri="{BB962C8B-B14F-4D97-AF65-F5344CB8AC3E}">
        <p14:creationId xmlns:p14="http://schemas.microsoft.com/office/powerpoint/2010/main" val="1219984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seconds.</a:t>
            </a:r>
          </a:p>
        </p:txBody>
      </p:sp>
      <p:sp>
        <p:nvSpPr>
          <p:cNvPr id="4" name="Slide Number Placeholder 3"/>
          <p:cNvSpPr>
            <a:spLocks noGrp="1"/>
          </p:cNvSpPr>
          <p:nvPr>
            <p:ph type="sldNum" sz="quarter" idx="5"/>
          </p:nvPr>
        </p:nvSpPr>
        <p:spPr/>
        <p:txBody>
          <a:bodyPr/>
          <a:lstStyle/>
          <a:p>
            <a:fld id="{358ABFDE-A44E-BE45-B2AF-F8E03E68D6EB}" type="slidenum">
              <a:rPr lang="en-US" smtClean="0"/>
              <a:t>17</a:t>
            </a:fld>
            <a:endParaRPr lang="en-US"/>
          </a:p>
        </p:txBody>
      </p:sp>
    </p:spTree>
    <p:extLst>
      <p:ext uri="{BB962C8B-B14F-4D97-AF65-F5344CB8AC3E}">
        <p14:creationId xmlns:p14="http://schemas.microsoft.com/office/powerpoint/2010/main" val="779701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914345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779053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78d170854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78d17085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78d170854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78d170854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78d170854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78d170854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78d170854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78d170854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seconds</a:t>
            </a:r>
          </a:p>
        </p:txBody>
      </p:sp>
      <p:sp>
        <p:nvSpPr>
          <p:cNvPr id="4" name="Slide Number Placeholder 3"/>
          <p:cNvSpPr>
            <a:spLocks noGrp="1"/>
          </p:cNvSpPr>
          <p:nvPr>
            <p:ph type="sldNum" sz="quarter" idx="5"/>
          </p:nvPr>
        </p:nvSpPr>
        <p:spPr/>
        <p:txBody>
          <a:bodyPr/>
          <a:lstStyle/>
          <a:p>
            <a:fld id="{358ABFDE-A44E-BE45-B2AF-F8E03E68D6EB}" type="slidenum">
              <a:rPr lang="en-US" smtClean="0"/>
              <a:t>11</a:t>
            </a:fld>
            <a:endParaRPr lang="en-US"/>
          </a:p>
        </p:txBody>
      </p:sp>
    </p:spTree>
    <p:extLst>
      <p:ext uri="{BB962C8B-B14F-4D97-AF65-F5344CB8AC3E}">
        <p14:creationId xmlns:p14="http://schemas.microsoft.com/office/powerpoint/2010/main" val="3879851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seconds.</a:t>
            </a:r>
          </a:p>
        </p:txBody>
      </p:sp>
      <p:sp>
        <p:nvSpPr>
          <p:cNvPr id="4" name="Slide Number Placeholder 3"/>
          <p:cNvSpPr>
            <a:spLocks noGrp="1"/>
          </p:cNvSpPr>
          <p:nvPr>
            <p:ph type="sldNum" sz="quarter" idx="5"/>
          </p:nvPr>
        </p:nvSpPr>
        <p:spPr/>
        <p:txBody>
          <a:bodyPr/>
          <a:lstStyle/>
          <a:p>
            <a:fld id="{358ABFDE-A44E-BE45-B2AF-F8E03E68D6EB}" type="slidenum">
              <a:rPr lang="en-US" smtClean="0"/>
              <a:t>12</a:t>
            </a:fld>
            <a:endParaRPr lang="en-US"/>
          </a:p>
        </p:txBody>
      </p:sp>
    </p:spTree>
    <p:extLst>
      <p:ext uri="{BB962C8B-B14F-4D97-AF65-F5344CB8AC3E}">
        <p14:creationId xmlns:p14="http://schemas.microsoft.com/office/powerpoint/2010/main" val="3160413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seconds</a:t>
            </a:r>
          </a:p>
        </p:txBody>
      </p:sp>
      <p:sp>
        <p:nvSpPr>
          <p:cNvPr id="4" name="Slide Number Placeholder 3"/>
          <p:cNvSpPr>
            <a:spLocks noGrp="1"/>
          </p:cNvSpPr>
          <p:nvPr>
            <p:ph type="sldNum" sz="quarter" idx="5"/>
          </p:nvPr>
        </p:nvSpPr>
        <p:spPr/>
        <p:txBody>
          <a:bodyPr/>
          <a:lstStyle/>
          <a:p>
            <a:fld id="{358ABFDE-A44E-BE45-B2AF-F8E03E68D6EB}" type="slidenum">
              <a:rPr lang="en-US" smtClean="0"/>
              <a:t>13</a:t>
            </a:fld>
            <a:endParaRPr lang="en-US"/>
          </a:p>
        </p:txBody>
      </p:sp>
    </p:spTree>
    <p:extLst>
      <p:ext uri="{BB962C8B-B14F-4D97-AF65-F5344CB8AC3E}">
        <p14:creationId xmlns:p14="http://schemas.microsoft.com/office/powerpoint/2010/main" val="20170248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p:cNvSpPr>
            <a:spLocks noGrp="1"/>
          </p:cNvSpPr>
          <p:nvPr>
            <p:ph type="dt" sz="half" idx="10"/>
          </p:nvPr>
        </p:nvSpPr>
        <p:spPr/>
        <p:txBody>
          <a:bodyPr/>
          <a:lstStyle/>
          <a:p>
            <a:fld id="{A1942545-05D9-4282-A235-BDAF2A598E4D}" type="datetimeFigureOut">
              <a:rPr lang="en-US" smtClean="0"/>
              <a:t>11/18/19</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5482C8BA-ED1C-41B9-8911-5BE698B5881D}" type="slidenum">
              <a:rPr lang="en-US" smtClean="0"/>
              <a:t>‹#›</a:t>
            </a:fld>
            <a:endParaRPr lang="en-US"/>
          </a:p>
        </p:txBody>
      </p:sp>
    </p:spTree>
    <p:extLst>
      <p:ext uri="{BB962C8B-B14F-4D97-AF65-F5344CB8AC3E}">
        <p14:creationId xmlns:p14="http://schemas.microsoft.com/office/powerpoint/2010/main" val="3155203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Connect Four Game</a:t>
            </a: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Presented by Hafsah, Gen, Yao, Ilija and Calvin</a:t>
            </a:r>
            <a:endParaRPr/>
          </a:p>
        </p:txBody>
      </p:sp>
    </p:spTree>
  </p:cSld>
  <p:clrMapOvr>
    <a:masterClrMapping/>
  </p:clrMapOvr>
  <p:transition spd="slow" advTm="5000">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04F0C48-F8BF-4415-A15A-70E8E6A8A88A}"/>
              </a:ext>
            </a:extLst>
          </p:cNvPr>
          <p:cNvPicPr>
            <a:picLocks noChangeAspect="1"/>
          </p:cNvPicPr>
          <p:nvPr/>
        </p:nvPicPr>
        <p:blipFill>
          <a:blip r:embed="rId2"/>
          <a:stretch>
            <a:fillRect/>
          </a:stretch>
        </p:blipFill>
        <p:spPr>
          <a:xfrm>
            <a:off x="676496" y="481012"/>
            <a:ext cx="7429500" cy="4181475"/>
          </a:xfrm>
          <a:prstGeom prst="rect">
            <a:avLst/>
          </a:prstGeom>
        </p:spPr>
      </p:pic>
      <p:sp>
        <p:nvSpPr>
          <p:cNvPr id="6" name="Rectangle 5">
            <a:extLst>
              <a:ext uri="{FF2B5EF4-FFF2-40B4-BE49-F238E27FC236}">
                <a16:creationId xmlns:a16="http://schemas.microsoft.com/office/drawing/2014/main" id="{F52CB0BC-BBA2-4E95-B667-3DC4ADB3E70D}"/>
              </a:ext>
            </a:extLst>
          </p:cNvPr>
          <p:cNvSpPr/>
          <p:nvPr/>
        </p:nvSpPr>
        <p:spPr>
          <a:xfrm>
            <a:off x="1541721" y="2690037"/>
            <a:ext cx="1158949" cy="7868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892622155"/>
      </p:ext>
    </p:extLst>
  </p:cSld>
  <p:clrMapOvr>
    <a:masterClrMapping/>
  </p:clrMapOvr>
  <p:transition spd="slow" advTm="10000">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59CA3-88A7-6742-AF96-C4416C8904B0}"/>
              </a:ext>
            </a:extLst>
          </p:cNvPr>
          <p:cNvSpPr>
            <a:spLocks noGrp="1"/>
          </p:cNvSpPr>
          <p:nvPr>
            <p:ph type="title"/>
          </p:nvPr>
        </p:nvSpPr>
        <p:spPr/>
        <p:txBody>
          <a:bodyPr/>
          <a:lstStyle/>
          <a:p>
            <a:r>
              <a:rPr lang="en-US" dirty="0"/>
              <a:t>Communication is key</a:t>
            </a:r>
          </a:p>
        </p:txBody>
      </p:sp>
      <p:pic>
        <p:nvPicPr>
          <p:cNvPr id="4" name="Picture 3">
            <a:extLst>
              <a:ext uri="{FF2B5EF4-FFF2-40B4-BE49-F238E27FC236}">
                <a16:creationId xmlns:a16="http://schemas.microsoft.com/office/drawing/2014/main" id="{E9858915-01CC-5F4E-BF38-D47BA23FAA58}"/>
              </a:ext>
            </a:extLst>
          </p:cNvPr>
          <p:cNvPicPr>
            <a:picLocks noChangeAspect="1"/>
          </p:cNvPicPr>
          <p:nvPr/>
        </p:nvPicPr>
        <p:blipFill>
          <a:blip r:embed="rId3"/>
          <a:stretch>
            <a:fillRect/>
          </a:stretch>
        </p:blipFill>
        <p:spPr>
          <a:xfrm>
            <a:off x="3655398" y="1339755"/>
            <a:ext cx="4335206" cy="3093929"/>
          </a:xfrm>
          <a:prstGeom prst="rect">
            <a:avLst/>
          </a:prstGeom>
        </p:spPr>
      </p:pic>
    </p:spTree>
    <p:extLst>
      <p:ext uri="{BB962C8B-B14F-4D97-AF65-F5344CB8AC3E}">
        <p14:creationId xmlns:p14="http://schemas.microsoft.com/office/powerpoint/2010/main" val="3061031892"/>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spd="slow" advTm="1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47B2C-2427-4647-8D07-05A91830DF34}"/>
              </a:ext>
            </a:extLst>
          </p:cNvPr>
          <p:cNvSpPr>
            <a:spLocks noGrp="1"/>
          </p:cNvSpPr>
          <p:nvPr>
            <p:ph type="title"/>
          </p:nvPr>
        </p:nvSpPr>
        <p:spPr/>
        <p:txBody>
          <a:bodyPr/>
          <a:lstStyle/>
          <a:p>
            <a:r>
              <a:rPr lang="en-US" dirty="0"/>
              <a:t>Methods of Communication</a:t>
            </a:r>
          </a:p>
        </p:txBody>
      </p:sp>
      <p:sp>
        <p:nvSpPr>
          <p:cNvPr id="3" name="Content Placeholder 2">
            <a:extLst>
              <a:ext uri="{FF2B5EF4-FFF2-40B4-BE49-F238E27FC236}">
                <a16:creationId xmlns:a16="http://schemas.microsoft.com/office/drawing/2014/main" id="{5F696E22-A699-994F-8916-A0E9C2CEC014}"/>
              </a:ext>
            </a:extLst>
          </p:cNvPr>
          <p:cNvSpPr>
            <a:spLocks noGrp="1"/>
          </p:cNvSpPr>
          <p:nvPr>
            <p:ph idx="1"/>
          </p:nvPr>
        </p:nvSpPr>
        <p:spPr>
          <a:xfrm>
            <a:off x="628650" y="1730350"/>
            <a:ext cx="7886700" cy="2607914"/>
          </a:xfrm>
        </p:spPr>
        <p:txBody>
          <a:bodyPr>
            <a:noAutofit/>
          </a:bodyPr>
          <a:lstStyle/>
          <a:p>
            <a:r>
              <a:rPr lang="en-US" sz="2400" dirty="0" err="1"/>
              <a:t>Whatsapp</a:t>
            </a:r>
            <a:r>
              <a:rPr lang="en-US" sz="2400" dirty="0"/>
              <a:t> – General discussion &amp; meeting scheduling.</a:t>
            </a:r>
            <a:br>
              <a:rPr lang="en-US" sz="2400" dirty="0"/>
            </a:br>
            <a:endParaRPr lang="en-US" sz="2400" dirty="0"/>
          </a:p>
          <a:p>
            <a:r>
              <a:rPr lang="en-US" sz="2400" dirty="0" err="1"/>
              <a:t>Github</a:t>
            </a:r>
            <a:r>
              <a:rPr lang="en-US" sz="2400" dirty="0"/>
              <a:t> – Code reviewing and commenting on specific lines of code.</a:t>
            </a:r>
          </a:p>
          <a:p>
            <a:endParaRPr lang="en-US" sz="2400" dirty="0"/>
          </a:p>
        </p:txBody>
      </p:sp>
      <p:pic>
        <p:nvPicPr>
          <p:cNvPr id="4" name="Picture 3">
            <a:extLst>
              <a:ext uri="{FF2B5EF4-FFF2-40B4-BE49-F238E27FC236}">
                <a16:creationId xmlns:a16="http://schemas.microsoft.com/office/drawing/2014/main" id="{62D03B3A-E5BE-204B-8FE1-6E743219E37A}"/>
              </a:ext>
            </a:extLst>
          </p:cNvPr>
          <p:cNvPicPr>
            <a:picLocks noChangeAspect="1"/>
          </p:cNvPicPr>
          <p:nvPr/>
        </p:nvPicPr>
        <p:blipFill>
          <a:blip r:embed="rId3"/>
          <a:stretch>
            <a:fillRect/>
          </a:stretch>
        </p:blipFill>
        <p:spPr>
          <a:xfrm>
            <a:off x="4788123" y="2826949"/>
            <a:ext cx="3727227" cy="2174216"/>
          </a:xfrm>
          <a:prstGeom prst="rect">
            <a:avLst/>
          </a:prstGeom>
        </p:spPr>
      </p:pic>
    </p:spTree>
    <p:extLst>
      <p:ext uri="{BB962C8B-B14F-4D97-AF65-F5344CB8AC3E}">
        <p14:creationId xmlns:p14="http://schemas.microsoft.com/office/powerpoint/2010/main" val="733739361"/>
      </p:ext>
    </p:extLst>
  </p:cSld>
  <p:clrMapOvr>
    <a:masterClrMapping/>
  </p:clrMapOvr>
  <mc:AlternateContent xmlns:mc="http://schemas.openxmlformats.org/markup-compatibility/2006" xmlns:p14="http://schemas.microsoft.com/office/powerpoint/2010/main">
    <mc:Choice Requires="p14">
      <p:transition spd="slow" p14:dur="2000" advTm="11000"/>
    </mc:Choice>
    <mc:Fallback xmlns="">
      <p:transition spd="slow" advTm="11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C31A8-CDD2-1444-91D0-AC61BA99F7B0}"/>
              </a:ext>
            </a:extLst>
          </p:cNvPr>
          <p:cNvSpPr>
            <a:spLocks noGrp="1"/>
          </p:cNvSpPr>
          <p:nvPr>
            <p:ph type="title"/>
          </p:nvPr>
        </p:nvSpPr>
        <p:spPr/>
        <p:txBody>
          <a:bodyPr/>
          <a:lstStyle/>
          <a:p>
            <a:r>
              <a:rPr lang="en-US" dirty="0"/>
              <a:t>Group Message</a:t>
            </a:r>
          </a:p>
        </p:txBody>
      </p:sp>
      <p:sp>
        <p:nvSpPr>
          <p:cNvPr id="3" name="Content Placeholder 2">
            <a:extLst>
              <a:ext uri="{FF2B5EF4-FFF2-40B4-BE49-F238E27FC236}">
                <a16:creationId xmlns:a16="http://schemas.microsoft.com/office/drawing/2014/main" id="{795F01FA-FDA1-E64F-81B6-2A965CB758AF}"/>
              </a:ext>
            </a:extLst>
          </p:cNvPr>
          <p:cNvSpPr>
            <a:spLocks noGrp="1"/>
          </p:cNvSpPr>
          <p:nvPr>
            <p:ph idx="1"/>
          </p:nvPr>
        </p:nvSpPr>
        <p:spPr/>
        <p:txBody>
          <a:bodyPr/>
          <a:lstStyle/>
          <a:p>
            <a:r>
              <a:rPr lang="en-US" dirty="0"/>
              <a:t>Setting up group meetings</a:t>
            </a:r>
          </a:p>
          <a:p>
            <a:endParaRPr lang="en-US" dirty="0"/>
          </a:p>
          <a:p>
            <a:r>
              <a:rPr lang="en-US" dirty="0"/>
              <a:t>Trying to organize tasks and delegate</a:t>
            </a:r>
          </a:p>
          <a:p>
            <a:pPr marL="0" indent="0">
              <a:buNone/>
            </a:pPr>
            <a:r>
              <a:rPr lang="en-US" dirty="0"/>
              <a:t> items for each deadline.</a:t>
            </a:r>
          </a:p>
        </p:txBody>
      </p:sp>
      <p:pic>
        <p:nvPicPr>
          <p:cNvPr id="6" name="Picture 5">
            <a:extLst>
              <a:ext uri="{FF2B5EF4-FFF2-40B4-BE49-F238E27FC236}">
                <a16:creationId xmlns:a16="http://schemas.microsoft.com/office/drawing/2014/main" id="{8430A492-E019-6B43-B618-03CB85C00A1C}"/>
              </a:ext>
            </a:extLst>
          </p:cNvPr>
          <p:cNvPicPr>
            <a:picLocks noChangeAspect="1"/>
          </p:cNvPicPr>
          <p:nvPr/>
        </p:nvPicPr>
        <p:blipFill>
          <a:blip r:embed="rId3"/>
          <a:stretch>
            <a:fillRect/>
          </a:stretch>
        </p:blipFill>
        <p:spPr>
          <a:xfrm>
            <a:off x="5903952" y="10559"/>
            <a:ext cx="2373923" cy="5143500"/>
          </a:xfrm>
          <a:prstGeom prst="rect">
            <a:avLst/>
          </a:prstGeom>
        </p:spPr>
      </p:pic>
    </p:spTree>
    <p:extLst>
      <p:ext uri="{BB962C8B-B14F-4D97-AF65-F5344CB8AC3E}">
        <p14:creationId xmlns:p14="http://schemas.microsoft.com/office/powerpoint/2010/main" val="2521679244"/>
      </p:ext>
    </p:extLst>
  </p:cSld>
  <p:clrMapOvr>
    <a:masterClrMapping/>
  </p:clrMapOvr>
  <mc:AlternateContent xmlns:mc="http://schemas.openxmlformats.org/markup-compatibility/2006" xmlns:p14="http://schemas.microsoft.com/office/powerpoint/2010/main">
    <mc:Choice Requires="p14">
      <p:transition spd="slow" p14:dur="2000" advTm="14000"/>
    </mc:Choice>
    <mc:Fallback xmlns="">
      <p:transition spd="slow" advTm="14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0307E-C997-5645-95F6-C1F2C8A65E44}"/>
              </a:ext>
            </a:extLst>
          </p:cNvPr>
          <p:cNvSpPr>
            <a:spLocks noGrp="1"/>
          </p:cNvSpPr>
          <p:nvPr>
            <p:ph type="title"/>
          </p:nvPr>
        </p:nvSpPr>
        <p:spPr>
          <a:xfrm>
            <a:off x="628650" y="273844"/>
            <a:ext cx="7886700" cy="994172"/>
          </a:xfrm>
        </p:spPr>
        <p:txBody>
          <a:bodyPr/>
          <a:lstStyle/>
          <a:p>
            <a:r>
              <a:rPr lang="en-US" dirty="0" err="1"/>
              <a:t>Github</a:t>
            </a:r>
            <a:r>
              <a:rPr lang="en-US" dirty="0"/>
              <a:t> Pull Requests</a:t>
            </a:r>
          </a:p>
        </p:txBody>
      </p:sp>
      <p:sp>
        <p:nvSpPr>
          <p:cNvPr id="3" name="Content Placeholder 2">
            <a:extLst>
              <a:ext uri="{FF2B5EF4-FFF2-40B4-BE49-F238E27FC236}">
                <a16:creationId xmlns:a16="http://schemas.microsoft.com/office/drawing/2014/main" id="{83A856D5-D4C6-5549-80D6-1D63D2E89AEB}"/>
              </a:ext>
            </a:extLst>
          </p:cNvPr>
          <p:cNvSpPr>
            <a:spLocks noGrp="1"/>
          </p:cNvSpPr>
          <p:nvPr>
            <p:ph idx="1"/>
          </p:nvPr>
        </p:nvSpPr>
        <p:spPr>
          <a:xfrm>
            <a:off x="628650" y="1369219"/>
            <a:ext cx="7886700" cy="3263504"/>
          </a:xfrm>
        </p:spPr>
        <p:txBody>
          <a:bodyPr/>
          <a:lstStyle/>
          <a:p>
            <a:r>
              <a:rPr lang="en-US" dirty="0"/>
              <a:t>Helps with collaboration between developers developing in the same file or working on widely used functions.</a:t>
            </a:r>
          </a:p>
          <a:p>
            <a:r>
              <a:rPr lang="en-US" dirty="0"/>
              <a:t>Shows the exact changes the developer made and what was changed between the commits.</a:t>
            </a:r>
          </a:p>
          <a:p>
            <a:r>
              <a:rPr lang="en-US" dirty="0"/>
              <a:t>Allows the reviewer to comment on each section/line of code and request changes from the developer.</a:t>
            </a:r>
          </a:p>
        </p:txBody>
      </p:sp>
    </p:spTree>
    <p:extLst>
      <p:ext uri="{BB962C8B-B14F-4D97-AF65-F5344CB8AC3E}">
        <p14:creationId xmlns:p14="http://schemas.microsoft.com/office/powerpoint/2010/main" val="3849791931"/>
      </p:ext>
    </p:extLst>
  </p:cSld>
  <p:clrMapOvr>
    <a:masterClrMapping/>
  </p:clrMapOvr>
  <mc:AlternateContent xmlns:mc="http://schemas.openxmlformats.org/markup-compatibility/2006" xmlns:p14="http://schemas.microsoft.com/office/powerpoint/2010/main">
    <mc:Choice Requires="p14">
      <p:transition spd="slow" p14:dur="2000" advTm="14000"/>
    </mc:Choice>
    <mc:Fallback xmlns="">
      <p:transition spd="slow" advTm="14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0328C9D-D947-4D44-A0E9-D0F76BA2F4ED}"/>
              </a:ext>
            </a:extLst>
          </p:cNvPr>
          <p:cNvPicPr>
            <a:picLocks noGrp="1" noChangeAspect="1"/>
          </p:cNvPicPr>
          <p:nvPr>
            <p:ph idx="1"/>
          </p:nvPr>
        </p:nvPicPr>
        <p:blipFill>
          <a:blip r:embed="rId3"/>
          <a:stretch>
            <a:fillRect/>
          </a:stretch>
        </p:blipFill>
        <p:spPr>
          <a:xfrm>
            <a:off x="550362" y="612249"/>
            <a:ext cx="8289834" cy="3703114"/>
          </a:xfrm>
        </p:spPr>
      </p:pic>
    </p:spTree>
    <p:extLst>
      <p:ext uri="{BB962C8B-B14F-4D97-AF65-F5344CB8AC3E}">
        <p14:creationId xmlns:p14="http://schemas.microsoft.com/office/powerpoint/2010/main" val="1182665284"/>
      </p:ext>
    </p:extLst>
  </p:cSld>
  <p:clrMapOvr>
    <a:masterClrMapping/>
  </p:clrMapOvr>
  <mc:AlternateContent xmlns:mc="http://schemas.openxmlformats.org/markup-compatibility/2006" xmlns:p14="http://schemas.microsoft.com/office/powerpoint/2010/main">
    <mc:Choice Requires="p14">
      <p:transition spd="slow" p14:dur="2000" advTm="12000"/>
    </mc:Choice>
    <mc:Fallback xmlns="">
      <p:transition spd="slow" advTm="12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FA9511E-BCFA-6C48-8930-DD41652F97D6}"/>
              </a:ext>
            </a:extLst>
          </p:cNvPr>
          <p:cNvPicPr>
            <a:picLocks noChangeAspect="1"/>
          </p:cNvPicPr>
          <p:nvPr/>
        </p:nvPicPr>
        <p:blipFill>
          <a:blip r:embed="rId3"/>
          <a:stretch>
            <a:fillRect/>
          </a:stretch>
        </p:blipFill>
        <p:spPr>
          <a:xfrm>
            <a:off x="1318274" y="0"/>
            <a:ext cx="6507452" cy="5143500"/>
          </a:xfrm>
          <a:prstGeom prst="rect">
            <a:avLst/>
          </a:prstGeom>
        </p:spPr>
      </p:pic>
    </p:spTree>
    <p:extLst>
      <p:ext uri="{BB962C8B-B14F-4D97-AF65-F5344CB8AC3E}">
        <p14:creationId xmlns:p14="http://schemas.microsoft.com/office/powerpoint/2010/main" val="3506753591"/>
      </p:ext>
    </p:extLst>
  </p:cSld>
  <p:clrMapOvr>
    <a:masterClrMapping/>
  </p:clrMapOvr>
  <mc:AlternateContent xmlns:mc="http://schemas.openxmlformats.org/markup-compatibility/2006" xmlns:p14="http://schemas.microsoft.com/office/powerpoint/2010/main">
    <mc:Choice Requires="p14">
      <p:transition spd="slow" p14:dur="2000" advTm="12000"/>
    </mc:Choice>
    <mc:Fallback xmlns="">
      <p:transition spd="slow" advTm="12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A93F7-E5B0-0F43-96A1-49F8ECE32A32}"/>
              </a:ext>
            </a:extLst>
          </p:cNvPr>
          <p:cNvSpPr>
            <a:spLocks noGrp="1"/>
          </p:cNvSpPr>
          <p:nvPr>
            <p:ph type="title"/>
          </p:nvPr>
        </p:nvSpPr>
        <p:spPr/>
        <p:txBody>
          <a:bodyPr/>
          <a:lstStyle/>
          <a:p>
            <a:r>
              <a:rPr lang="en-US" dirty="0"/>
              <a:t>Face to face meetings are king</a:t>
            </a:r>
          </a:p>
        </p:txBody>
      </p:sp>
      <p:sp>
        <p:nvSpPr>
          <p:cNvPr id="3" name="Content Placeholder 2">
            <a:extLst>
              <a:ext uri="{FF2B5EF4-FFF2-40B4-BE49-F238E27FC236}">
                <a16:creationId xmlns:a16="http://schemas.microsoft.com/office/drawing/2014/main" id="{61488023-D531-0B4F-A631-8E1917AF029D}"/>
              </a:ext>
            </a:extLst>
          </p:cNvPr>
          <p:cNvSpPr>
            <a:spLocks noGrp="1"/>
          </p:cNvSpPr>
          <p:nvPr>
            <p:ph idx="1"/>
          </p:nvPr>
        </p:nvSpPr>
        <p:spPr/>
        <p:txBody>
          <a:bodyPr/>
          <a:lstStyle/>
          <a:p>
            <a:pPr marL="0" indent="0">
              <a:buNone/>
            </a:pPr>
            <a:r>
              <a:rPr lang="en-US" dirty="0"/>
              <a:t>Everything aside, nothing is as valuable as meeting with your group face to face live to discuss progress.</a:t>
            </a:r>
          </a:p>
          <a:p>
            <a:pPr marL="0" indent="0">
              <a:buNone/>
            </a:pPr>
            <a:endParaRPr lang="en-US" dirty="0"/>
          </a:p>
          <a:p>
            <a:pPr marL="0" indent="0">
              <a:buNone/>
            </a:pPr>
            <a:r>
              <a:rPr lang="en-US" dirty="0"/>
              <a:t>Even just meeting up to code collaboratively and pushing a few features out is unmatched in terms of efficiency.</a:t>
            </a:r>
          </a:p>
        </p:txBody>
      </p:sp>
      <p:pic>
        <p:nvPicPr>
          <p:cNvPr id="4" name="Picture 3">
            <a:extLst>
              <a:ext uri="{FF2B5EF4-FFF2-40B4-BE49-F238E27FC236}">
                <a16:creationId xmlns:a16="http://schemas.microsoft.com/office/drawing/2014/main" id="{50D4FA08-E020-5245-A0E8-78FBE2794091}"/>
              </a:ext>
            </a:extLst>
          </p:cNvPr>
          <p:cNvPicPr>
            <a:picLocks noChangeAspect="1"/>
          </p:cNvPicPr>
          <p:nvPr/>
        </p:nvPicPr>
        <p:blipFill>
          <a:blip r:embed="rId3"/>
          <a:stretch>
            <a:fillRect/>
          </a:stretch>
        </p:blipFill>
        <p:spPr>
          <a:xfrm>
            <a:off x="5473460" y="3123301"/>
            <a:ext cx="3085382" cy="1735528"/>
          </a:xfrm>
          <a:prstGeom prst="rect">
            <a:avLst/>
          </a:prstGeom>
        </p:spPr>
      </p:pic>
    </p:spTree>
    <p:extLst>
      <p:ext uri="{BB962C8B-B14F-4D97-AF65-F5344CB8AC3E}">
        <p14:creationId xmlns:p14="http://schemas.microsoft.com/office/powerpoint/2010/main" val="837284641"/>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spd="slow" advTm="15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6F237-CFFC-5E43-AA8B-78CDD24EA93B}"/>
              </a:ext>
            </a:extLst>
          </p:cNvPr>
          <p:cNvSpPr>
            <a:spLocks noGrp="1"/>
          </p:cNvSpPr>
          <p:nvPr>
            <p:ph type="ctrTitle"/>
          </p:nvPr>
        </p:nvSpPr>
        <p:spPr/>
        <p:txBody>
          <a:bodyPr/>
          <a:lstStyle/>
          <a:p>
            <a:r>
              <a:rPr lang="en-US" dirty="0"/>
              <a:t>Installation</a:t>
            </a:r>
          </a:p>
        </p:txBody>
      </p:sp>
      <p:sp>
        <p:nvSpPr>
          <p:cNvPr id="3" name="Subtitle 2">
            <a:extLst>
              <a:ext uri="{FF2B5EF4-FFF2-40B4-BE49-F238E27FC236}">
                <a16:creationId xmlns:a16="http://schemas.microsoft.com/office/drawing/2014/main" id="{4129D151-2CA7-AD4A-A303-49B11034A5B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75556714"/>
      </p:ext>
    </p:extLst>
  </p:cSld>
  <p:clrMapOvr>
    <a:masterClrMapping/>
  </p:clrMapOvr>
  <p:transition spd="slow" advTm="5000">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53AE3-2CCB-8B43-820A-6773DACBA531}"/>
              </a:ext>
            </a:extLst>
          </p:cNvPr>
          <p:cNvSpPr>
            <a:spLocks noGrp="1"/>
          </p:cNvSpPr>
          <p:nvPr>
            <p:ph type="title"/>
          </p:nvPr>
        </p:nvSpPr>
        <p:spPr/>
        <p:txBody>
          <a:bodyPr/>
          <a:lstStyle/>
          <a:p>
            <a:r>
              <a:rPr lang="en-US" dirty="0"/>
              <a:t>No installation required</a:t>
            </a:r>
          </a:p>
        </p:txBody>
      </p:sp>
      <p:sp>
        <p:nvSpPr>
          <p:cNvPr id="3" name="Content Placeholder 2">
            <a:extLst>
              <a:ext uri="{FF2B5EF4-FFF2-40B4-BE49-F238E27FC236}">
                <a16:creationId xmlns:a16="http://schemas.microsoft.com/office/drawing/2014/main" id="{14D6505A-AC2A-5340-A037-D53CBF49B55E}"/>
              </a:ext>
            </a:extLst>
          </p:cNvPr>
          <p:cNvSpPr>
            <a:spLocks noGrp="1"/>
          </p:cNvSpPr>
          <p:nvPr>
            <p:ph idx="1"/>
          </p:nvPr>
        </p:nvSpPr>
        <p:spPr/>
        <p:txBody>
          <a:bodyPr>
            <a:normAutofit lnSpcReduction="10000"/>
          </a:bodyPr>
          <a:lstStyle/>
          <a:p>
            <a:r>
              <a:rPr lang="en-US" dirty="0"/>
              <a:t>MacOS/Linux user:</a:t>
            </a:r>
          </a:p>
          <a:p>
            <a:pPr lvl="1"/>
            <a:r>
              <a:rPr lang="en-US" dirty="0"/>
              <a:t>Download </a:t>
            </a:r>
            <a:r>
              <a:rPr lang="en-US" dirty="0" err="1"/>
              <a:t>ConnectFour.app</a:t>
            </a:r>
            <a:r>
              <a:rPr lang="en-US" dirty="0"/>
              <a:t> </a:t>
            </a:r>
          </a:p>
          <a:p>
            <a:pPr marL="342900" lvl="1" indent="0">
              <a:buNone/>
            </a:pPr>
            <a:endParaRPr lang="en-US" dirty="0"/>
          </a:p>
          <a:p>
            <a:r>
              <a:rPr lang="en-US" dirty="0"/>
              <a:t>Windows user:</a:t>
            </a:r>
          </a:p>
          <a:p>
            <a:pPr lvl="1"/>
            <a:r>
              <a:rPr lang="en-US" dirty="0"/>
              <a:t>Download </a:t>
            </a:r>
            <a:r>
              <a:rPr lang="en-US" dirty="0" err="1"/>
              <a:t>ConnectFour.exe</a:t>
            </a:r>
            <a:endParaRPr lang="en-US" dirty="0"/>
          </a:p>
          <a:p>
            <a:pPr marL="342900" lvl="1" indent="0">
              <a:buNone/>
            </a:pPr>
            <a:endParaRPr lang="en-US" dirty="0"/>
          </a:p>
          <a:p>
            <a:r>
              <a:rPr lang="en-US" dirty="0"/>
              <a:t>No Python, </a:t>
            </a:r>
            <a:r>
              <a:rPr lang="en-US" dirty="0" err="1"/>
              <a:t>Pygame</a:t>
            </a:r>
            <a:r>
              <a:rPr lang="en-US" dirty="0"/>
              <a:t> </a:t>
            </a:r>
            <a:r>
              <a:rPr lang="en-US" dirty="0" err="1"/>
              <a:t>etc</a:t>
            </a:r>
            <a:r>
              <a:rPr lang="en-US" dirty="0"/>
              <a:t> needed.</a:t>
            </a:r>
          </a:p>
          <a:p>
            <a:r>
              <a:rPr lang="en-US" dirty="0"/>
              <a:t>Download Link: </a:t>
            </a:r>
          </a:p>
          <a:p>
            <a:pPr marL="0" indent="0">
              <a:buNone/>
            </a:pPr>
            <a:r>
              <a:rPr lang="en-US" dirty="0"/>
              <a:t>https://</a:t>
            </a:r>
            <a:r>
              <a:rPr lang="en-US" dirty="0" err="1"/>
              <a:t>github.com</a:t>
            </a:r>
            <a:r>
              <a:rPr lang="en-US" dirty="0"/>
              <a:t>/NMZ0429/Connect-Four-Project/archive/</a:t>
            </a:r>
            <a:r>
              <a:rPr lang="en-US" dirty="0" err="1"/>
              <a:t>master.zip</a:t>
            </a:r>
            <a:endParaRPr lang="en-US" dirty="0"/>
          </a:p>
        </p:txBody>
      </p:sp>
    </p:spTree>
    <p:extLst>
      <p:ext uri="{BB962C8B-B14F-4D97-AF65-F5344CB8AC3E}">
        <p14:creationId xmlns:p14="http://schemas.microsoft.com/office/powerpoint/2010/main" val="3784096804"/>
      </p:ext>
    </p:extLst>
  </p:cSld>
  <p:clrMapOvr>
    <a:masterClrMapping/>
  </p:clrMapOvr>
  <p:transition spd="slow" advTm="15000">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9A5A1-3EF0-4176-B75B-B93984DD7E68}"/>
              </a:ext>
            </a:extLst>
          </p:cNvPr>
          <p:cNvSpPr>
            <a:spLocks noGrp="1"/>
          </p:cNvSpPr>
          <p:nvPr>
            <p:ph type="title"/>
          </p:nvPr>
        </p:nvSpPr>
        <p:spPr>
          <a:xfrm>
            <a:off x="311700" y="288275"/>
            <a:ext cx="8520600" cy="572700"/>
          </a:xfrm>
        </p:spPr>
        <p:txBody>
          <a:bodyPr/>
          <a:lstStyle/>
          <a:p>
            <a:r>
              <a:rPr lang="en-CA" sz="3200" dirty="0"/>
              <a:t>Table of Contents</a:t>
            </a:r>
          </a:p>
        </p:txBody>
      </p:sp>
      <p:sp>
        <p:nvSpPr>
          <p:cNvPr id="3" name="Text Placeholder 2">
            <a:extLst>
              <a:ext uri="{FF2B5EF4-FFF2-40B4-BE49-F238E27FC236}">
                <a16:creationId xmlns:a16="http://schemas.microsoft.com/office/drawing/2014/main" id="{2B827592-611B-4D56-A52D-B108E9B5C410}"/>
              </a:ext>
            </a:extLst>
          </p:cNvPr>
          <p:cNvSpPr>
            <a:spLocks noGrp="1"/>
          </p:cNvSpPr>
          <p:nvPr>
            <p:ph type="body" idx="1"/>
          </p:nvPr>
        </p:nvSpPr>
        <p:spPr>
          <a:xfrm>
            <a:off x="311700" y="959054"/>
            <a:ext cx="8520600" cy="3416400"/>
          </a:xfrm>
        </p:spPr>
        <p:txBody>
          <a:bodyPr/>
          <a:lstStyle/>
          <a:p>
            <a:r>
              <a:rPr lang="en-CA" sz="2400" dirty="0"/>
              <a:t>Our Incentive (Introduction)</a:t>
            </a:r>
          </a:p>
          <a:p>
            <a:r>
              <a:rPr lang="en-CA" sz="2400" dirty="0"/>
              <a:t>Code Design Process</a:t>
            </a:r>
          </a:p>
          <a:p>
            <a:r>
              <a:rPr lang="en-CA" sz="2400" dirty="0"/>
              <a:t>Class Relationships</a:t>
            </a:r>
          </a:p>
          <a:p>
            <a:r>
              <a:rPr lang="en-CA" sz="2400" dirty="0"/>
              <a:t>What We have Learned</a:t>
            </a:r>
          </a:p>
          <a:p>
            <a:r>
              <a:rPr lang="en-CA" sz="2400" dirty="0"/>
              <a:t>Communication</a:t>
            </a:r>
          </a:p>
          <a:p>
            <a:r>
              <a:rPr lang="en-CA" sz="2400" dirty="0"/>
              <a:t>Installation</a:t>
            </a:r>
          </a:p>
          <a:p>
            <a:r>
              <a:rPr lang="en-CA" sz="2400" dirty="0"/>
              <a:t>Gameplay</a:t>
            </a:r>
          </a:p>
          <a:p>
            <a:r>
              <a:rPr lang="en-CA" sz="2400" dirty="0"/>
              <a:t>Conclusion</a:t>
            </a:r>
          </a:p>
          <a:p>
            <a:r>
              <a:rPr lang="en-CA" sz="2400" dirty="0"/>
              <a:t>Call to Action</a:t>
            </a:r>
          </a:p>
          <a:p>
            <a:endParaRPr lang="en-CA" sz="2400" dirty="0"/>
          </a:p>
          <a:p>
            <a:endParaRPr lang="en-CA" sz="2400" dirty="0"/>
          </a:p>
        </p:txBody>
      </p:sp>
      <p:pic>
        <p:nvPicPr>
          <p:cNvPr id="4" name="Picture 3">
            <a:extLst>
              <a:ext uri="{FF2B5EF4-FFF2-40B4-BE49-F238E27FC236}">
                <a16:creationId xmlns:a16="http://schemas.microsoft.com/office/drawing/2014/main" id="{B11733A5-E3A4-4901-A887-38D07E686CAD}"/>
              </a:ext>
            </a:extLst>
          </p:cNvPr>
          <p:cNvPicPr>
            <a:picLocks noChangeAspect="1"/>
          </p:cNvPicPr>
          <p:nvPr/>
        </p:nvPicPr>
        <p:blipFill>
          <a:blip r:embed="rId3"/>
          <a:stretch>
            <a:fillRect/>
          </a:stretch>
        </p:blipFill>
        <p:spPr>
          <a:xfrm>
            <a:off x="4960878" y="1614395"/>
            <a:ext cx="3475265" cy="2492559"/>
          </a:xfrm>
          <a:prstGeom prst="rect">
            <a:avLst/>
          </a:prstGeom>
        </p:spPr>
      </p:pic>
      <p:sp>
        <p:nvSpPr>
          <p:cNvPr id="5" name="Rectangle 4">
            <a:extLst>
              <a:ext uri="{FF2B5EF4-FFF2-40B4-BE49-F238E27FC236}">
                <a16:creationId xmlns:a16="http://schemas.microsoft.com/office/drawing/2014/main" id="{7DD378B6-AABF-47DB-A537-D9CC056F15D6}"/>
              </a:ext>
            </a:extLst>
          </p:cNvPr>
          <p:cNvSpPr/>
          <p:nvPr/>
        </p:nvSpPr>
        <p:spPr>
          <a:xfrm>
            <a:off x="4960878" y="1614395"/>
            <a:ext cx="334136" cy="2250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821651074"/>
      </p:ext>
    </p:extLst>
  </p:cSld>
  <p:clrMapOvr>
    <a:masterClrMapping/>
  </p:clrMapOvr>
  <p:transition spd="slow" advTm="20000">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6F237-CFFC-5E43-AA8B-78CDD24EA93B}"/>
              </a:ext>
            </a:extLst>
          </p:cNvPr>
          <p:cNvSpPr>
            <a:spLocks noGrp="1"/>
          </p:cNvSpPr>
          <p:nvPr>
            <p:ph type="ctrTitle"/>
          </p:nvPr>
        </p:nvSpPr>
        <p:spPr/>
        <p:txBody>
          <a:bodyPr/>
          <a:lstStyle/>
          <a:p>
            <a:r>
              <a:rPr lang="en-US" dirty="0"/>
              <a:t>Game Play</a:t>
            </a:r>
          </a:p>
        </p:txBody>
      </p:sp>
      <p:sp>
        <p:nvSpPr>
          <p:cNvPr id="3" name="Subtitle 2">
            <a:extLst>
              <a:ext uri="{FF2B5EF4-FFF2-40B4-BE49-F238E27FC236}">
                <a16:creationId xmlns:a16="http://schemas.microsoft.com/office/drawing/2014/main" id="{4129D151-2CA7-AD4A-A303-49B11034A5B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0687619"/>
      </p:ext>
    </p:extLst>
  </p:cSld>
  <p:clrMapOvr>
    <a:masterClrMapping/>
  </p:clrMapOvr>
  <p:transition spd="slow" advTm="5000">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D1FFC-2BA2-5A4D-9872-98D5A53C6051}"/>
              </a:ext>
            </a:extLst>
          </p:cNvPr>
          <p:cNvSpPr>
            <a:spLocks noGrp="1"/>
          </p:cNvSpPr>
          <p:nvPr>
            <p:ph type="title"/>
          </p:nvPr>
        </p:nvSpPr>
        <p:spPr>
          <a:xfrm>
            <a:off x="4794448" y="480198"/>
            <a:ext cx="3915950" cy="1008731"/>
          </a:xfrm>
        </p:spPr>
        <p:txBody>
          <a:bodyPr>
            <a:normAutofit/>
          </a:bodyPr>
          <a:lstStyle/>
          <a:p>
            <a:pPr algn="ctr"/>
            <a:r>
              <a:rPr lang="en-US" sz="3000"/>
              <a:t>Start Menu</a:t>
            </a:r>
          </a:p>
        </p:txBody>
      </p:sp>
      <p:pic>
        <p:nvPicPr>
          <p:cNvPr id="5" name="Picture 4" descr="A screenshot of a cell phone&#10;&#10;Description automatically generated">
            <a:extLst>
              <a:ext uri="{FF2B5EF4-FFF2-40B4-BE49-F238E27FC236}">
                <a16:creationId xmlns:a16="http://schemas.microsoft.com/office/drawing/2014/main" id="{EB612196-BBFE-B64C-88D1-3B9C9A72D845}"/>
              </a:ext>
            </a:extLst>
          </p:cNvPr>
          <p:cNvPicPr>
            <a:picLocks noChangeAspect="1"/>
          </p:cNvPicPr>
          <p:nvPr/>
        </p:nvPicPr>
        <p:blipFill>
          <a:blip r:embed="rId2"/>
          <a:stretch>
            <a:fillRect/>
          </a:stretch>
        </p:blipFill>
        <p:spPr>
          <a:xfrm>
            <a:off x="363474" y="531471"/>
            <a:ext cx="3845052" cy="3963971"/>
          </a:xfrm>
          <a:prstGeom prst="rect">
            <a:avLst/>
          </a:prstGeom>
        </p:spPr>
      </p:pic>
      <p:sp>
        <p:nvSpPr>
          <p:cNvPr id="3" name="Content Placeholder 2">
            <a:extLst>
              <a:ext uri="{FF2B5EF4-FFF2-40B4-BE49-F238E27FC236}">
                <a16:creationId xmlns:a16="http://schemas.microsoft.com/office/drawing/2014/main" id="{69E4697A-05A9-D842-AE9D-B628C0DE90E3}"/>
              </a:ext>
            </a:extLst>
          </p:cNvPr>
          <p:cNvSpPr>
            <a:spLocks noGrp="1"/>
          </p:cNvSpPr>
          <p:nvPr>
            <p:ph idx="1"/>
          </p:nvPr>
        </p:nvSpPr>
        <p:spPr>
          <a:xfrm>
            <a:off x="4793927" y="1591322"/>
            <a:ext cx="3926618" cy="2829758"/>
          </a:xfrm>
        </p:spPr>
        <p:txBody>
          <a:bodyPr>
            <a:normAutofit/>
          </a:bodyPr>
          <a:lstStyle/>
          <a:p>
            <a:r>
              <a:rPr lang="en-US" sz="1500"/>
              <a:t>Three options</a:t>
            </a:r>
          </a:p>
          <a:p>
            <a:pPr lvl="1"/>
            <a:r>
              <a:rPr lang="en-US" sz="1500"/>
              <a:t>Play the game</a:t>
            </a:r>
          </a:p>
          <a:p>
            <a:pPr lvl="1"/>
            <a:r>
              <a:rPr lang="en-US" sz="1500"/>
              <a:t>See how to play</a:t>
            </a:r>
          </a:p>
          <a:p>
            <a:pPr lvl="1"/>
            <a:r>
              <a:rPr lang="en-US" sz="1500"/>
              <a:t>Quit the game</a:t>
            </a:r>
          </a:p>
        </p:txBody>
      </p:sp>
    </p:spTree>
    <p:extLst>
      <p:ext uri="{BB962C8B-B14F-4D97-AF65-F5344CB8AC3E}">
        <p14:creationId xmlns:p14="http://schemas.microsoft.com/office/powerpoint/2010/main" val="558394454"/>
      </p:ext>
    </p:extLst>
  </p:cSld>
  <p:clrMapOvr>
    <a:masterClrMapping/>
  </p:clrMapOvr>
  <p:transition spd="slow" advTm="15000">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10AB0-F1CE-7C4A-A085-C6FB38980393}"/>
              </a:ext>
            </a:extLst>
          </p:cNvPr>
          <p:cNvSpPr>
            <a:spLocks noGrp="1"/>
          </p:cNvSpPr>
          <p:nvPr>
            <p:ph type="title"/>
          </p:nvPr>
        </p:nvSpPr>
        <p:spPr>
          <a:xfrm>
            <a:off x="616137" y="480198"/>
            <a:ext cx="4653738" cy="1008731"/>
          </a:xfrm>
        </p:spPr>
        <p:txBody>
          <a:bodyPr>
            <a:normAutofit/>
          </a:bodyPr>
          <a:lstStyle/>
          <a:p>
            <a:r>
              <a:rPr lang="en-US" sz="3000"/>
              <a:t>How to play</a:t>
            </a:r>
          </a:p>
        </p:txBody>
      </p:sp>
      <p:sp>
        <p:nvSpPr>
          <p:cNvPr id="3" name="Content Placeholder 2">
            <a:extLst>
              <a:ext uri="{FF2B5EF4-FFF2-40B4-BE49-F238E27FC236}">
                <a16:creationId xmlns:a16="http://schemas.microsoft.com/office/drawing/2014/main" id="{B0E38AC8-555F-6A48-9D71-026E1AA3A44B}"/>
              </a:ext>
            </a:extLst>
          </p:cNvPr>
          <p:cNvSpPr>
            <a:spLocks noGrp="1"/>
          </p:cNvSpPr>
          <p:nvPr>
            <p:ph idx="1"/>
          </p:nvPr>
        </p:nvSpPr>
        <p:spPr>
          <a:xfrm>
            <a:off x="616136" y="1591322"/>
            <a:ext cx="4653738" cy="2720188"/>
          </a:xfrm>
        </p:spPr>
        <p:txBody>
          <a:bodyPr>
            <a:normAutofit/>
          </a:bodyPr>
          <a:lstStyle/>
          <a:p>
            <a:r>
              <a:rPr lang="en-US"/>
              <a:t>Click a column to put your stone</a:t>
            </a:r>
          </a:p>
          <a:p>
            <a:endParaRPr lang="en-US"/>
          </a:p>
          <a:p>
            <a:r>
              <a:rPr lang="en-US"/>
              <a:t>GUI highlight which column you are on</a:t>
            </a:r>
          </a:p>
          <a:p>
            <a:endParaRPr lang="en-US"/>
          </a:p>
          <a:p>
            <a:r>
              <a:rPr lang="en-US"/>
              <a:t>Any place within the column is clickable</a:t>
            </a:r>
          </a:p>
        </p:txBody>
      </p:sp>
      <p:pic>
        <p:nvPicPr>
          <p:cNvPr id="6" name="Picture 5" descr="A close up of a logo&#10;&#10;Description automatically generated">
            <a:extLst>
              <a:ext uri="{FF2B5EF4-FFF2-40B4-BE49-F238E27FC236}">
                <a16:creationId xmlns:a16="http://schemas.microsoft.com/office/drawing/2014/main" id="{4FCB181F-DA93-E642-A089-4B3715B05BBC}"/>
              </a:ext>
            </a:extLst>
          </p:cNvPr>
          <p:cNvPicPr>
            <a:picLocks noChangeAspect="1"/>
          </p:cNvPicPr>
          <p:nvPr/>
        </p:nvPicPr>
        <p:blipFill>
          <a:blip r:embed="rId2"/>
          <a:stretch>
            <a:fillRect/>
          </a:stretch>
        </p:blipFill>
        <p:spPr>
          <a:xfrm>
            <a:off x="5856046" y="984562"/>
            <a:ext cx="3096626" cy="3208940"/>
          </a:xfrm>
          <a:prstGeom prst="rect">
            <a:avLst/>
          </a:prstGeom>
        </p:spPr>
      </p:pic>
    </p:spTree>
    <p:extLst>
      <p:ext uri="{BB962C8B-B14F-4D97-AF65-F5344CB8AC3E}">
        <p14:creationId xmlns:p14="http://schemas.microsoft.com/office/powerpoint/2010/main" val="3138063454"/>
      </p:ext>
    </p:extLst>
  </p:cSld>
  <p:clrMapOvr>
    <a:masterClrMapping/>
  </p:clrMapOvr>
  <p:transition spd="slow" advTm="15000">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70950-1312-304E-92AA-D88C80C50031}"/>
              </a:ext>
            </a:extLst>
          </p:cNvPr>
          <p:cNvSpPr>
            <a:spLocks noGrp="1"/>
          </p:cNvSpPr>
          <p:nvPr>
            <p:ph type="title"/>
          </p:nvPr>
        </p:nvSpPr>
        <p:spPr>
          <a:xfrm>
            <a:off x="4794448" y="480198"/>
            <a:ext cx="3915950" cy="1008731"/>
          </a:xfrm>
        </p:spPr>
        <p:txBody>
          <a:bodyPr>
            <a:normAutofit/>
          </a:bodyPr>
          <a:lstStyle/>
          <a:p>
            <a:pPr algn="ctr"/>
            <a:r>
              <a:rPr lang="en-US" sz="3000"/>
              <a:t>Turn change</a:t>
            </a:r>
          </a:p>
        </p:txBody>
      </p:sp>
      <p:pic>
        <p:nvPicPr>
          <p:cNvPr id="5" name="Picture 4" descr="A picture containing object, food&#10;&#10;Description automatically generated">
            <a:extLst>
              <a:ext uri="{FF2B5EF4-FFF2-40B4-BE49-F238E27FC236}">
                <a16:creationId xmlns:a16="http://schemas.microsoft.com/office/drawing/2014/main" id="{172C4BDA-5CEA-BB43-84E6-CFFEBA8F2762}"/>
              </a:ext>
            </a:extLst>
          </p:cNvPr>
          <p:cNvPicPr>
            <a:picLocks noChangeAspect="1"/>
          </p:cNvPicPr>
          <p:nvPr/>
        </p:nvPicPr>
        <p:blipFill>
          <a:blip r:embed="rId2"/>
          <a:stretch>
            <a:fillRect/>
          </a:stretch>
        </p:blipFill>
        <p:spPr>
          <a:xfrm>
            <a:off x="363474" y="526351"/>
            <a:ext cx="3845052" cy="3974213"/>
          </a:xfrm>
          <a:prstGeom prst="rect">
            <a:avLst/>
          </a:prstGeom>
        </p:spPr>
      </p:pic>
      <p:sp>
        <p:nvSpPr>
          <p:cNvPr id="3" name="Content Placeholder 2">
            <a:extLst>
              <a:ext uri="{FF2B5EF4-FFF2-40B4-BE49-F238E27FC236}">
                <a16:creationId xmlns:a16="http://schemas.microsoft.com/office/drawing/2014/main" id="{92D0E97B-6279-1544-A152-63FB3C17C65F}"/>
              </a:ext>
            </a:extLst>
          </p:cNvPr>
          <p:cNvSpPr>
            <a:spLocks noGrp="1"/>
          </p:cNvSpPr>
          <p:nvPr>
            <p:ph idx="1"/>
          </p:nvPr>
        </p:nvSpPr>
        <p:spPr>
          <a:xfrm>
            <a:off x="4793927" y="1591322"/>
            <a:ext cx="3926618" cy="2829758"/>
          </a:xfrm>
        </p:spPr>
        <p:txBody>
          <a:bodyPr>
            <a:normAutofit/>
          </a:bodyPr>
          <a:lstStyle/>
          <a:p>
            <a:r>
              <a:rPr lang="en-US" sz="1500"/>
              <a:t>Player’s turn is automatically switched after each click</a:t>
            </a:r>
          </a:p>
          <a:p>
            <a:endParaRPr lang="en-US" sz="1500"/>
          </a:p>
          <a:p>
            <a:r>
              <a:rPr lang="en-US" sz="1500"/>
              <a:t>Red stone: Player 1</a:t>
            </a:r>
          </a:p>
          <a:p>
            <a:r>
              <a:rPr lang="en-US" sz="1500"/>
              <a:t>Yellow stone: Player 2 </a:t>
            </a:r>
          </a:p>
        </p:txBody>
      </p:sp>
    </p:spTree>
    <p:extLst>
      <p:ext uri="{BB962C8B-B14F-4D97-AF65-F5344CB8AC3E}">
        <p14:creationId xmlns:p14="http://schemas.microsoft.com/office/powerpoint/2010/main" val="1463034619"/>
      </p:ext>
    </p:extLst>
  </p:cSld>
  <p:clrMapOvr>
    <a:masterClrMapping/>
  </p:clrMapOvr>
  <p:transition spd="slow" advTm="15000">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C6F2B-4352-9546-8FBC-F28A8A47BCC0}"/>
              </a:ext>
            </a:extLst>
          </p:cNvPr>
          <p:cNvSpPr>
            <a:spLocks noGrp="1"/>
          </p:cNvSpPr>
          <p:nvPr>
            <p:ph type="title"/>
          </p:nvPr>
        </p:nvSpPr>
        <p:spPr>
          <a:xfrm>
            <a:off x="4794448" y="480198"/>
            <a:ext cx="3915950" cy="1008731"/>
          </a:xfrm>
        </p:spPr>
        <p:txBody>
          <a:bodyPr>
            <a:normAutofit/>
          </a:bodyPr>
          <a:lstStyle/>
          <a:p>
            <a:pPr algn="ctr"/>
            <a:r>
              <a:rPr lang="en-US" sz="3000"/>
              <a:t>End view</a:t>
            </a:r>
          </a:p>
        </p:txBody>
      </p:sp>
      <p:pic>
        <p:nvPicPr>
          <p:cNvPr id="7" name="Picture 6" descr="A screenshot of a cell phone&#10;&#10;Description automatically generated">
            <a:extLst>
              <a:ext uri="{FF2B5EF4-FFF2-40B4-BE49-F238E27FC236}">
                <a16:creationId xmlns:a16="http://schemas.microsoft.com/office/drawing/2014/main" id="{6F7FCC1B-CACC-774F-9E7F-4CE1A79E80AC}"/>
              </a:ext>
            </a:extLst>
          </p:cNvPr>
          <p:cNvPicPr>
            <a:picLocks noChangeAspect="1"/>
          </p:cNvPicPr>
          <p:nvPr/>
        </p:nvPicPr>
        <p:blipFill>
          <a:blip r:embed="rId2"/>
          <a:stretch>
            <a:fillRect/>
          </a:stretch>
        </p:blipFill>
        <p:spPr>
          <a:xfrm>
            <a:off x="363474" y="526350"/>
            <a:ext cx="3845052" cy="3974215"/>
          </a:xfrm>
          <a:prstGeom prst="rect">
            <a:avLst/>
          </a:prstGeom>
        </p:spPr>
      </p:pic>
      <p:sp>
        <p:nvSpPr>
          <p:cNvPr id="3" name="Content Placeholder 2">
            <a:extLst>
              <a:ext uri="{FF2B5EF4-FFF2-40B4-BE49-F238E27FC236}">
                <a16:creationId xmlns:a16="http://schemas.microsoft.com/office/drawing/2014/main" id="{ECB06F5E-A0ED-A245-92DA-287A195959BE}"/>
              </a:ext>
            </a:extLst>
          </p:cNvPr>
          <p:cNvSpPr>
            <a:spLocks noGrp="1"/>
          </p:cNvSpPr>
          <p:nvPr>
            <p:ph idx="1"/>
          </p:nvPr>
        </p:nvSpPr>
        <p:spPr>
          <a:xfrm>
            <a:off x="4793927" y="1591322"/>
            <a:ext cx="3926618" cy="2829758"/>
          </a:xfrm>
        </p:spPr>
        <p:txBody>
          <a:bodyPr>
            <a:normAutofit/>
          </a:bodyPr>
          <a:lstStyle/>
          <a:p>
            <a:r>
              <a:rPr lang="en-US" sz="1500"/>
              <a:t>Game will end when 4 stones are on a line</a:t>
            </a:r>
          </a:p>
          <a:p>
            <a:endParaRPr lang="en-US" sz="1500"/>
          </a:p>
          <a:p>
            <a:r>
              <a:rPr lang="en-US" sz="1500"/>
              <a:t>Then the game will show end view</a:t>
            </a:r>
          </a:p>
          <a:p>
            <a:endParaRPr lang="en-US" sz="1500"/>
          </a:p>
          <a:p>
            <a:r>
              <a:rPr lang="en-US" sz="1500"/>
              <a:t>You can play new match or quit </a:t>
            </a:r>
          </a:p>
        </p:txBody>
      </p:sp>
    </p:spTree>
    <p:extLst>
      <p:ext uri="{BB962C8B-B14F-4D97-AF65-F5344CB8AC3E}">
        <p14:creationId xmlns:p14="http://schemas.microsoft.com/office/powerpoint/2010/main" val="2113136191"/>
      </p:ext>
    </p:extLst>
  </p:cSld>
  <p:clrMapOvr>
    <a:masterClrMapping/>
  </p:clrMapOvr>
  <p:transition spd="slow" advTm="10000">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DCDD5-19A4-9343-B5CD-14483D892EAC}"/>
              </a:ext>
            </a:extLst>
          </p:cNvPr>
          <p:cNvSpPr>
            <a:spLocks noGrp="1"/>
          </p:cNvSpPr>
          <p:nvPr>
            <p:ph type="title"/>
          </p:nvPr>
        </p:nvSpPr>
        <p:spPr>
          <a:xfrm>
            <a:off x="4794448" y="480198"/>
            <a:ext cx="3915950" cy="1008731"/>
          </a:xfrm>
        </p:spPr>
        <p:txBody>
          <a:bodyPr>
            <a:normAutofit/>
          </a:bodyPr>
          <a:lstStyle/>
          <a:p>
            <a:pPr algn="ctr"/>
            <a:r>
              <a:rPr lang="en-US" sz="3000"/>
              <a:t>Help page</a:t>
            </a:r>
          </a:p>
        </p:txBody>
      </p:sp>
      <p:pic>
        <p:nvPicPr>
          <p:cNvPr id="5" name="Picture 4" descr="A screenshot of a cell phone&#10;&#10;Description automatically generated">
            <a:extLst>
              <a:ext uri="{FF2B5EF4-FFF2-40B4-BE49-F238E27FC236}">
                <a16:creationId xmlns:a16="http://schemas.microsoft.com/office/drawing/2014/main" id="{D8489B30-5CB5-9E43-BB54-3EE40D297BBA}"/>
              </a:ext>
            </a:extLst>
          </p:cNvPr>
          <p:cNvPicPr>
            <a:picLocks noChangeAspect="1"/>
          </p:cNvPicPr>
          <p:nvPr/>
        </p:nvPicPr>
        <p:blipFill>
          <a:blip r:embed="rId2"/>
          <a:stretch>
            <a:fillRect/>
          </a:stretch>
        </p:blipFill>
        <p:spPr>
          <a:xfrm>
            <a:off x="363474" y="521201"/>
            <a:ext cx="3845052" cy="3984510"/>
          </a:xfrm>
          <a:prstGeom prst="rect">
            <a:avLst/>
          </a:prstGeom>
        </p:spPr>
      </p:pic>
      <p:sp>
        <p:nvSpPr>
          <p:cNvPr id="3" name="Content Placeholder 2">
            <a:extLst>
              <a:ext uri="{FF2B5EF4-FFF2-40B4-BE49-F238E27FC236}">
                <a16:creationId xmlns:a16="http://schemas.microsoft.com/office/drawing/2014/main" id="{CF798665-98F0-7E4F-918F-C555591A6982}"/>
              </a:ext>
            </a:extLst>
          </p:cNvPr>
          <p:cNvSpPr>
            <a:spLocks noGrp="1"/>
          </p:cNvSpPr>
          <p:nvPr>
            <p:ph idx="1"/>
          </p:nvPr>
        </p:nvSpPr>
        <p:spPr>
          <a:xfrm>
            <a:off x="4793927" y="1591322"/>
            <a:ext cx="3926618" cy="2829758"/>
          </a:xfrm>
        </p:spPr>
        <p:txBody>
          <a:bodyPr>
            <a:normAutofit/>
          </a:bodyPr>
          <a:lstStyle/>
          <a:p>
            <a:r>
              <a:rPr lang="en-US" sz="1500"/>
              <a:t>Click ”Help” in start menu</a:t>
            </a:r>
          </a:p>
          <a:p>
            <a:endParaRPr lang="en-US" sz="1500"/>
          </a:p>
          <a:p>
            <a:r>
              <a:rPr lang="en-US" sz="1500"/>
              <a:t>Rules and how to play</a:t>
            </a:r>
          </a:p>
        </p:txBody>
      </p:sp>
    </p:spTree>
    <p:extLst>
      <p:ext uri="{BB962C8B-B14F-4D97-AF65-F5344CB8AC3E}">
        <p14:creationId xmlns:p14="http://schemas.microsoft.com/office/powerpoint/2010/main" val="1682030171"/>
      </p:ext>
    </p:extLst>
  </p:cSld>
  <p:clrMapOvr>
    <a:masterClrMapping/>
  </p:clrMapOvr>
  <p:transition spd="slow" advTm="10000">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DD5F7-955E-CB49-9804-FA95BEA9FECC}"/>
              </a:ext>
            </a:extLst>
          </p:cNvPr>
          <p:cNvSpPr>
            <a:spLocks noGrp="1"/>
          </p:cNvSpPr>
          <p:nvPr>
            <p:ph type="title"/>
          </p:nvPr>
        </p:nvSpPr>
        <p:spPr>
          <a:xfrm>
            <a:off x="628650" y="273844"/>
            <a:ext cx="7886700" cy="994172"/>
          </a:xfrm>
        </p:spPr>
        <p:txBody>
          <a:bodyPr/>
          <a:lstStyle/>
          <a:p>
            <a:r>
              <a:rPr lang="en-US"/>
              <a:t>Activity </a:t>
            </a:r>
            <a:r>
              <a:rPr lang="en-US" dirty="0"/>
              <a:t>diagram</a:t>
            </a:r>
          </a:p>
        </p:txBody>
      </p:sp>
      <p:pic>
        <p:nvPicPr>
          <p:cNvPr id="5" name="Content Placeholder 4" descr="A picture containing clock&#10;&#10;Description automatically generated">
            <a:extLst>
              <a:ext uri="{FF2B5EF4-FFF2-40B4-BE49-F238E27FC236}">
                <a16:creationId xmlns:a16="http://schemas.microsoft.com/office/drawing/2014/main" id="{217B2543-251F-7041-B1D6-A1195780F0B2}"/>
              </a:ext>
            </a:extLst>
          </p:cNvPr>
          <p:cNvPicPr>
            <a:picLocks noGrp="1" noChangeAspect="1"/>
          </p:cNvPicPr>
          <p:nvPr>
            <p:ph idx="1"/>
          </p:nvPr>
        </p:nvPicPr>
        <p:blipFill>
          <a:blip r:embed="rId2"/>
          <a:stretch>
            <a:fillRect/>
          </a:stretch>
        </p:blipFill>
        <p:spPr>
          <a:xfrm>
            <a:off x="628651" y="1405891"/>
            <a:ext cx="7886699" cy="3463766"/>
          </a:xfrm>
        </p:spPr>
      </p:pic>
    </p:spTree>
    <p:extLst>
      <p:ext uri="{BB962C8B-B14F-4D97-AF65-F5344CB8AC3E}">
        <p14:creationId xmlns:p14="http://schemas.microsoft.com/office/powerpoint/2010/main" val="3935032780"/>
      </p:ext>
    </p:extLst>
  </p:cSld>
  <p:clrMapOvr>
    <a:masterClrMapping/>
  </p:clrMapOvr>
  <p:transition spd="slow" advTm="30000">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prstClr val="white"/>
              </a:solidFill>
              <a:latin typeface="Calibri" panose="020F0502020204030204"/>
            </a:endParaRPr>
          </a:p>
        </p:txBody>
      </p:sp>
      <p:sp>
        <p:nvSpPr>
          <p:cNvPr id="10" name="Freeform: Shape 9"/>
          <p:cNvSpPr>
            <a:spLocks noGrp="1" noRot="1" noChangeAspect="1" noMove="1" noResize="1" noEditPoints="1" noAdjustHandles="1" noChangeArrowheads="1" noChangeShapeType="1" noTextEdit="1"/>
          </p:cNvSpPr>
          <p:nvPr/>
        </p:nvSpPr>
        <p:spPr>
          <a:xfrm>
            <a:off x="0" y="1522807"/>
            <a:ext cx="5253851" cy="3620693"/>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 name="标题 1"/>
          <p:cNvSpPr>
            <a:spLocks noGrp="1"/>
          </p:cNvSpPr>
          <p:nvPr>
            <p:ph type="ctrTitle"/>
          </p:nvPr>
        </p:nvSpPr>
        <p:spPr>
          <a:xfrm>
            <a:off x="868680" y="841772"/>
            <a:ext cx="4754880" cy="1790700"/>
          </a:xfrm>
        </p:spPr>
        <p:txBody>
          <a:bodyPr>
            <a:normAutofit fontScale="90000"/>
          </a:bodyPr>
          <a:lstStyle/>
          <a:p>
            <a:pPr algn="l"/>
            <a:r>
              <a:rPr lang="en-US" sz="3825" dirty="0">
                <a:solidFill>
                  <a:schemeClr val="tx1">
                    <a:lumMod val="85000"/>
                    <a:lumOff val="15000"/>
                  </a:schemeClr>
                </a:solidFill>
              </a:rPr>
              <a:t>What we have learned from project?</a:t>
            </a:r>
          </a:p>
        </p:txBody>
      </p:sp>
      <p:cxnSp>
        <p:nvCxnSpPr>
          <p:cNvPr id="12" name="Straight Connector 11"/>
          <p:cNvCxnSpPr>
            <a:cxnSpLocks noGrp="1" noRot="1" noChangeAspect="1" noMove="1" noResize="1" noEditPoints="1" noAdjustHandles="1" noChangeArrowheads="1" noChangeShapeType="1"/>
          </p:cNvCxnSpPr>
          <p:nvPr/>
        </p:nvCxnSpPr>
        <p:spPr>
          <a:xfrm>
            <a:off x="954405" y="3337560"/>
            <a:ext cx="92583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Oval 13"/>
          <p:cNvSpPr>
            <a:spLocks noGrp="1" noRot="1" noChangeAspect="1" noMove="1" noResize="1" noEditPoints="1" noAdjustHandles="1" noChangeArrowheads="1" noChangeShapeType="1" noTextEdit="1"/>
          </p:cNvSpPr>
          <p:nvPr/>
        </p:nvSpPr>
        <p:spPr>
          <a:xfrm>
            <a:off x="6100761" y="754379"/>
            <a:ext cx="2583177" cy="2583177"/>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Tree>
  </p:cSld>
  <p:clrMapOvr>
    <a:masterClrMapping/>
  </p:clrMapOvr>
  <p:transition spd="slow" advTm="5000">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1"/>
          <p:cNvSpPr>
            <a:spLocks noGrp="1" noRot="1" noChangeAspect="1" noMove="1" noResize="1" noEditPoints="1" noAdjustHandles="1" noChangeArrowheads="1" noChangeShapeType="1" noTextEdit="1"/>
          </p:cNvSpPr>
          <p:nvPr/>
        </p:nvSpPr>
        <p:spPr>
          <a:xfrm>
            <a:off x="0" y="0"/>
            <a:ext cx="1510168" cy="5143500"/>
          </a:xfrm>
          <a:prstGeom prst="rect">
            <a:avLst/>
          </a:prstGeom>
          <a:solidFill>
            <a:srgbClr val="3847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 name="标题 1"/>
          <p:cNvSpPr>
            <a:spLocks noGrp="1"/>
          </p:cNvSpPr>
          <p:nvPr>
            <p:ph type="title"/>
          </p:nvPr>
        </p:nvSpPr>
        <p:spPr>
          <a:xfrm>
            <a:off x="520883" y="1115454"/>
            <a:ext cx="2057400" cy="2057400"/>
          </a:xfrm>
          <a:prstGeom prst="ellipse">
            <a:avLst/>
          </a:prstGeom>
          <a:solidFill>
            <a:srgbClr val="262626"/>
          </a:solidFill>
          <a:ln w="174625" cmpd="thinThick">
            <a:solidFill>
              <a:srgbClr val="262626"/>
            </a:solidFill>
          </a:ln>
        </p:spPr>
        <p:txBody>
          <a:bodyPr>
            <a:normAutofit/>
          </a:bodyPr>
          <a:lstStyle/>
          <a:p>
            <a:pPr algn="ctr"/>
            <a:r>
              <a:rPr lang="en-US" sz="1950" b="1" dirty="0">
                <a:solidFill>
                  <a:srgbClr val="FFFFFF"/>
                </a:solidFill>
              </a:rPr>
              <a:t>Meet in person </a:t>
            </a:r>
          </a:p>
        </p:txBody>
      </p:sp>
      <p:pic>
        <p:nvPicPr>
          <p:cNvPr id="5" name="内容占位符 4" descr="图片包含 游戏机, 物体&#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8951" y="1045708"/>
            <a:ext cx="5391149" cy="2196893"/>
          </a:xfrm>
          <a:prstGeom prst="rect">
            <a:avLst/>
          </a:prstGeom>
        </p:spPr>
      </p:pic>
      <p:sp>
        <p:nvSpPr>
          <p:cNvPr id="9" name="Content Placeholder 8"/>
          <p:cNvSpPr>
            <a:spLocks noGrp="1"/>
          </p:cNvSpPr>
          <p:nvPr>
            <p:ph idx="1"/>
          </p:nvPr>
        </p:nvSpPr>
        <p:spPr>
          <a:xfrm>
            <a:off x="3028951" y="3663655"/>
            <a:ext cx="5391149" cy="969068"/>
          </a:xfrm>
        </p:spPr>
        <p:txBody>
          <a:bodyPr>
            <a:normAutofit/>
          </a:bodyPr>
          <a:lstStyle/>
          <a:p>
            <a:pPr algn="ctr"/>
            <a:r>
              <a:rPr lang="en-US" b="1" dirty="0"/>
              <a:t>Scheduling  meeting can be hard, but it is necessary.</a:t>
            </a:r>
          </a:p>
        </p:txBody>
      </p:sp>
    </p:spTree>
  </p:cSld>
  <p:clrMapOvr>
    <a:masterClrMapping/>
  </p:clrMapOvr>
  <p:transition spd="slow" advTm="20000">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a:spLocks noGrp="1" noRot="1" noChangeAspect="1" noMove="1" noResize="1" noEditPoints="1" noAdjustHandles="1" noChangeArrowheads="1" noChangeShapeType="1" noTextEdit="1"/>
          </p:cNvSpPr>
          <p:nvPr/>
        </p:nvSpPr>
        <p:spPr bwMode="ltGray">
          <a:xfrm>
            <a:off x="3490722" y="358674"/>
            <a:ext cx="5275591" cy="4439005"/>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标题 1"/>
          <p:cNvSpPr>
            <a:spLocks noGrp="1"/>
          </p:cNvSpPr>
          <p:nvPr>
            <p:ph type="title"/>
          </p:nvPr>
        </p:nvSpPr>
        <p:spPr>
          <a:xfrm>
            <a:off x="3973321" y="790283"/>
            <a:ext cx="4229246" cy="1068335"/>
          </a:xfrm>
        </p:spPr>
        <p:txBody>
          <a:bodyPr>
            <a:normAutofit/>
          </a:bodyPr>
          <a:lstStyle/>
          <a:p>
            <a:r>
              <a:rPr lang="en-US" dirty="0">
                <a:solidFill>
                  <a:srgbClr val="FFFFFF"/>
                </a:solidFill>
              </a:rPr>
              <a:t>How to do better?</a:t>
            </a:r>
            <a:br>
              <a:rPr lang="en-US" dirty="0">
                <a:solidFill>
                  <a:srgbClr val="FFFFFF"/>
                </a:solidFill>
              </a:rPr>
            </a:br>
            <a:endParaRPr lang="en-US" dirty="0">
              <a:solidFill>
                <a:srgbClr val="FFFFFF"/>
              </a:solidFill>
            </a:endParaRPr>
          </a:p>
        </p:txBody>
      </p:sp>
      <p:cxnSp>
        <p:nvCxnSpPr>
          <p:cNvPr id="21" name="Straight Connector 20"/>
          <p:cNvCxnSpPr>
            <a:cxnSpLocks noGrp="1" noRot="1" noChangeAspect="1" noMove="1" noResize="1" noEditPoints="1" noAdjustHandles="1" noChangeArrowheads="1" noChangeShapeType="1"/>
          </p:cNvCxnSpPr>
          <p:nvPr/>
        </p:nvCxnSpPr>
        <p:spPr>
          <a:xfrm>
            <a:off x="4072574" y="1979267"/>
            <a:ext cx="342183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pic>
        <p:nvPicPr>
          <p:cNvPr id="5" name="图片 4" descr="图片包含 游戏机, 钟表, 标志, 房间&#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34" y="228601"/>
            <a:ext cx="3118009" cy="1871186"/>
          </a:xfrm>
          <a:prstGeom prst="rect">
            <a:avLst/>
          </a:prstGeom>
        </p:spPr>
      </p:pic>
      <p:sp>
        <p:nvSpPr>
          <p:cNvPr id="3" name="内容占位符 2"/>
          <p:cNvSpPr>
            <a:spLocks noGrp="1"/>
          </p:cNvSpPr>
          <p:nvPr>
            <p:ph idx="1"/>
          </p:nvPr>
        </p:nvSpPr>
        <p:spPr>
          <a:xfrm>
            <a:off x="3973322" y="2099917"/>
            <a:ext cx="4310390" cy="2240657"/>
          </a:xfrm>
        </p:spPr>
        <p:txBody>
          <a:bodyPr anchor="t">
            <a:normAutofit/>
          </a:bodyPr>
          <a:lstStyle/>
          <a:p>
            <a:r>
              <a:rPr lang="en-US" dirty="0">
                <a:solidFill>
                  <a:srgbClr val="FFFFFF"/>
                </a:solidFill>
              </a:rPr>
              <a:t>Using tools.		</a:t>
            </a:r>
          </a:p>
          <a:p>
            <a:pPr marL="0" indent="0">
              <a:buNone/>
            </a:pPr>
            <a:endParaRPr lang="en-US" dirty="0">
              <a:solidFill>
                <a:srgbClr val="FFFFFF"/>
              </a:solidFill>
            </a:endParaRPr>
          </a:p>
          <a:p>
            <a:pPr lvl="8"/>
            <a:r>
              <a:rPr lang="en-US" sz="1800" dirty="0">
                <a:solidFill>
                  <a:srgbClr val="FFFFFF"/>
                </a:solidFill>
              </a:rPr>
              <a:t>                                    </a:t>
            </a:r>
          </a:p>
        </p:txBody>
      </p:sp>
      <p:pic>
        <p:nvPicPr>
          <p:cNvPr id="6" name="图片 5" descr="Doodle_Screenshot"/>
          <p:cNvPicPr>
            <a:picLocks noChangeAspect="1"/>
          </p:cNvPicPr>
          <p:nvPr/>
        </p:nvPicPr>
        <p:blipFill>
          <a:blip r:embed="rId4"/>
          <a:stretch>
            <a:fillRect/>
          </a:stretch>
        </p:blipFill>
        <p:spPr>
          <a:xfrm>
            <a:off x="26671" y="2344103"/>
            <a:ext cx="3389471" cy="2323590"/>
          </a:xfrm>
          <a:prstGeom prst="rect">
            <a:avLst/>
          </a:prstGeom>
        </p:spPr>
      </p:pic>
    </p:spTree>
  </p:cSld>
  <p:clrMapOvr>
    <a:masterClrMapping/>
  </p:clrMapOvr>
  <p:transition spd="slow" advTm="20000">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447166" y="1797177"/>
            <a:ext cx="424966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200" dirty="0"/>
              <a:t>Our Incentive</a:t>
            </a:r>
            <a:endParaRPr sz="5200" dirty="0"/>
          </a:p>
        </p:txBody>
      </p:sp>
      <p:sp>
        <p:nvSpPr>
          <p:cNvPr id="61" name="Google Shape;61;p14"/>
          <p:cNvSpPr txBox="1">
            <a:spLocks noGrp="1"/>
          </p:cNvSpPr>
          <p:nvPr>
            <p:ph type="body" idx="1"/>
          </p:nvPr>
        </p:nvSpPr>
        <p:spPr>
          <a:xfrm>
            <a:off x="1479673" y="3171023"/>
            <a:ext cx="5993268" cy="9238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We set out to achieve a new goal: creating an actual connect four game.</a:t>
            </a:r>
            <a:endParaRPr sz="2400" dirty="0"/>
          </a:p>
          <a:p>
            <a:pPr marL="0" lvl="0" indent="0" algn="l" rtl="0">
              <a:spcBef>
                <a:spcPts val="1600"/>
              </a:spcBef>
              <a:spcAft>
                <a:spcPts val="0"/>
              </a:spcAft>
              <a:buNone/>
            </a:pPr>
            <a:endParaRPr dirty="0"/>
          </a:p>
          <a:p>
            <a:pPr marL="0" lvl="0" indent="0" algn="l" rtl="0">
              <a:spcBef>
                <a:spcPts val="1600"/>
              </a:spcBef>
              <a:spcAft>
                <a:spcPts val="0"/>
              </a:spcAft>
              <a:buNone/>
            </a:pPr>
            <a:r>
              <a:rPr lang="en-CA" dirty="0"/>
              <a:t>				</a:t>
            </a:r>
            <a:endParaRPr dirty="0"/>
          </a:p>
        </p:txBody>
      </p:sp>
    </p:spTree>
  </p:cSld>
  <p:clrMapOvr>
    <a:masterClrMapping/>
  </p:clrMapOvr>
  <p:transition spd="slow" advTm="10000">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bwMode="ltGray">
          <a:xfrm>
            <a:off x="252664" y="240883"/>
            <a:ext cx="3249230" cy="4634664"/>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标题 1"/>
          <p:cNvSpPr>
            <a:spLocks noGrp="1"/>
          </p:cNvSpPr>
          <p:nvPr>
            <p:ph type="title"/>
          </p:nvPr>
        </p:nvSpPr>
        <p:spPr>
          <a:xfrm>
            <a:off x="505678" y="685801"/>
            <a:ext cx="2743200" cy="2165684"/>
          </a:xfrm>
        </p:spPr>
        <p:txBody>
          <a:bodyPr spcFirstLastPara="1" vert="horz" wrap="square" lIns="68580" tIns="34290" rIns="68580" bIns="34290" rtlCol="0" anchor="b" anchorCtr="0">
            <a:normAutofit/>
          </a:bodyPr>
          <a:lstStyle/>
          <a:p>
            <a:pPr algn="ctr"/>
            <a:r>
              <a:rPr lang="en-US" sz="3600" b="1" kern="1200" dirty="0">
                <a:solidFill>
                  <a:srgbClr val="FFFFFF"/>
                </a:solidFill>
                <a:latin typeface="+mj-lt"/>
                <a:ea typeface="+mj-ea"/>
                <a:cs typeface="+mj-cs"/>
              </a:rPr>
              <a:t>Milestones are important.</a:t>
            </a:r>
          </a:p>
        </p:txBody>
      </p:sp>
      <p:cxnSp>
        <p:nvCxnSpPr>
          <p:cNvPr id="12" name="Straight Connector 11"/>
          <p:cNvCxnSpPr>
            <a:cxnSpLocks noGrp="1" noRot="1" noChangeAspect="1" noMove="1" noResize="1" noEditPoints="1" noAdjustHandles="1" noChangeArrowheads="1" noChangeShapeType="1"/>
          </p:cNvCxnSpPr>
          <p:nvPr/>
        </p:nvCxnSpPr>
        <p:spPr>
          <a:xfrm>
            <a:off x="893344" y="2932700"/>
            <a:ext cx="1940093"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内容占位符 4" descr="图片包含 游戏机, 标志, 画&#10;&#10;描述已自动生成"/>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17647" y="346313"/>
            <a:ext cx="4410597" cy="4410597"/>
          </a:xfrm>
          <a:prstGeom prst="rect">
            <a:avLst/>
          </a:prstGeom>
        </p:spPr>
      </p:pic>
    </p:spTree>
  </p:cSld>
  <p:clrMapOvr>
    <a:masterClrMapping/>
  </p:clrMapOvr>
  <p:transition spd="slow" advTm="15000">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3490722" cy="51435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50" dirty="0"/>
          </a:p>
        </p:txBody>
      </p:sp>
      <p:sp>
        <p:nvSpPr>
          <p:cNvPr id="2" name="标题 1"/>
          <p:cNvSpPr>
            <a:spLocks noGrp="1"/>
          </p:cNvSpPr>
          <p:nvPr>
            <p:ph type="title"/>
          </p:nvPr>
        </p:nvSpPr>
        <p:spPr>
          <a:xfrm>
            <a:off x="482441" y="467678"/>
            <a:ext cx="2523173" cy="3158014"/>
          </a:xfrm>
          <a:noFill/>
          <a:ln w="19050">
            <a:solidFill>
              <a:schemeClr val="tx1"/>
            </a:solidFill>
          </a:ln>
        </p:spPr>
        <p:txBody>
          <a:bodyPr wrap="square" anchor="ctr">
            <a:normAutofit/>
          </a:bodyPr>
          <a:lstStyle/>
          <a:p>
            <a:pPr algn="ctr"/>
            <a:r>
              <a:rPr lang="en-US" sz="2100" b="1" dirty="0"/>
              <a:t>Strictly follow the milestones.</a:t>
            </a:r>
          </a:p>
        </p:txBody>
      </p:sp>
      <p:pic>
        <p:nvPicPr>
          <p:cNvPr id="4" name="图片 3" descr="images"/>
          <p:cNvPicPr>
            <a:picLocks noChangeAspect="1"/>
          </p:cNvPicPr>
          <p:nvPr/>
        </p:nvPicPr>
        <p:blipFill>
          <a:blip r:embed="rId2"/>
          <a:stretch>
            <a:fillRect/>
          </a:stretch>
        </p:blipFill>
        <p:spPr>
          <a:xfrm>
            <a:off x="3962400" y="665798"/>
            <a:ext cx="4931093" cy="2761774"/>
          </a:xfrm>
          <a:prstGeom prst="rect">
            <a:avLst/>
          </a:prstGeom>
        </p:spPr>
      </p:pic>
    </p:spTree>
  </p:cSld>
  <p:clrMapOvr>
    <a:masterClrMapping/>
  </p:clrMapOvr>
  <p:transition spd="slow" advTm="15000">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22C77-C3BA-47A9-B4EF-17646E7F1F48}"/>
              </a:ext>
            </a:extLst>
          </p:cNvPr>
          <p:cNvSpPr>
            <a:spLocks noGrp="1"/>
          </p:cNvSpPr>
          <p:nvPr>
            <p:ph type="title"/>
          </p:nvPr>
        </p:nvSpPr>
        <p:spPr>
          <a:xfrm>
            <a:off x="2798040" y="1999050"/>
            <a:ext cx="3547919" cy="572700"/>
          </a:xfrm>
        </p:spPr>
        <p:txBody>
          <a:bodyPr/>
          <a:lstStyle/>
          <a:p>
            <a:r>
              <a:rPr lang="en-CA" sz="5200" dirty="0"/>
              <a:t>Conclusion</a:t>
            </a:r>
          </a:p>
        </p:txBody>
      </p:sp>
    </p:spTree>
    <p:extLst>
      <p:ext uri="{BB962C8B-B14F-4D97-AF65-F5344CB8AC3E}">
        <p14:creationId xmlns:p14="http://schemas.microsoft.com/office/powerpoint/2010/main" val="1561827995"/>
      </p:ext>
    </p:extLst>
  </p:cSld>
  <p:clrMapOvr>
    <a:masterClrMapping/>
  </p:clrMapOvr>
  <p:transition spd="slow" advTm="4000">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9A51E-5DF1-4327-BB8D-11E95733548B}"/>
              </a:ext>
            </a:extLst>
          </p:cNvPr>
          <p:cNvSpPr>
            <a:spLocks noGrp="1"/>
          </p:cNvSpPr>
          <p:nvPr>
            <p:ph type="title"/>
          </p:nvPr>
        </p:nvSpPr>
        <p:spPr/>
        <p:txBody>
          <a:bodyPr/>
          <a:lstStyle/>
          <a:p>
            <a:r>
              <a:rPr lang="en-CA" dirty="0"/>
              <a:t>Thank you for listening</a:t>
            </a:r>
          </a:p>
        </p:txBody>
      </p:sp>
      <p:sp>
        <p:nvSpPr>
          <p:cNvPr id="3" name="Content Placeholder 2">
            <a:extLst>
              <a:ext uri="{FF2B5EF4-FFF2-40B4-BE49-F238E27FC236}">
                <a16:creationId xmlns:a16="http://schemas.microsoft.com/office/drawing/2014/main" id="{BE4FDFFF-2903-4733-B78D-5C6A206AACD1}"/>
              </a:ext>
            </a:extLst>
          </p:cNvPr>
          <p:cNvSpPr>
            <a:spLocks noGrp="1"/>
          </p:cNvSpPr>
          <p:nvPr>
            <p:ph idx="1"/>
          </p:nvPr>
        </p:nvSpPr>
        <p:spPr/>
        <p:txBody>
          <a:bodyPr/>
          <a:lstStyle/>
          <a:p>
            <a:pPr marL="114300" indent="0">
              <a:buNone/>
            </a:pPr>
            <a:r>
              <a:rPr lang="en-CA" dirty="0"/>
              <a:t>We have been having a lot of fun collaborating and learning to try and get this thing to come together. </a:t>
            </a:r>
          </a:p>
          <a:p>
            <a:pPr marL="114300" indent="0">
              <a:buNone/>
            </a:pPr>
            <a:endParaRPr lang="en-CA" dirty="0"/>
          </a:p>
          <a:p>
            <a:pPr marL="114300" indent="0">
              <a:buNone/>
            </a:pPr>
            <a:r>
              <a:rPr lang="en-CA" dirty="0"/>
              <a:t>We would definitely love it for all of you guys to check out our game, we will keep the game’s executables up to date so you guys can keep up with our game through it’s phases and hopefully get to see it finish along with us.</a:t>
            </a:r>
          </a:p>
          <a:p>
            <a:pPr marL="114300" indent="0">
              <a:buNone/>
            </a:pPr>
            <a:endParaRPr lang="en-CA" dirty="0"/>
          </a:p>
          <a:p>
            <a:pPr marL="114300" indent="0">
              <a:buNone/>
            </a:pPr>
            <a:r>
              <a:rPr lang="en-CA" dirty="0"/>
              <a:t>Thank you all and we are looking forward to your feedback/questions!</a:t>
            </a:r>
          </a:p>
        </p:txBody>
      </p:sp>
    </p:spTree>
    <p:extLst>
      <p:ext uri="{BB962C8B-B14F-4D97-AF65-F5344CB8AC3E}">
        <p14:creationId xmlns:p14="http://schemas.microsoft.com/office/powerpoint/2010/main" val="760073789"/>
      </p:ext>
    </p:extLst>
  </p:cSld>
  <p:clrMapOvr>
    <a:masterClrMapping/>
  </p:clrMapOvr>
  <p:transition spd="slow" advTm="20000">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Google Shape;73;p16"/>
          <p:cNvSpPr txBox="1">
            <a:spLocks noGrp="1"/>
          </p:cNvSpPr>
          <p:nvPr>
            <p:ph type="body" idx="1"/>
          </p:nvPr>
        </p:nvSpPr>
        <p:spPr>
          <a:xfrm>
            <a:off x="311700" y="237182"/>
            <a:ext cx="8520600" cy="174481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sz="2400" dirty="0"/>
              <a:t>We all know the rules. We played this game as kids, but how do we actually code it out? How do we arrange the visuals and design the </a:t>
            </a:r>
            <a:r>
              <a:rPr lang="en-CA" sz="2400" dirty="0"/>
              <a:t>code</a:t>
            </a:r>
            <a:r>
              <a:rPr lang="en" sz="2400" dirty="0"/>
              <a:t>? We pick up on all the little details that matter to deliver this experience.</a:t>
            </a:r>
            <a:endParaRPr sz="2400" dirty="0"/>
          </a:p>
        </p:txBody>
      </p:sp>
      <p:pic>
        <p:nvPicPr>
          <p:cNvPr id="3" name="Picture 2">
            <a:extLst>
              <a:ext uri="{FF2B5EF4-FFF2-40B4-BE49-F238E27FC236}">
                <a16:creationId xmlns:a16="http://schemas.microsoft.com/office/drawing/2014/main" id="{C4822C4A-88F5-49F7-84CD-46AE10CB84CD}"/>
              </a:ext>
            </a:extLst>
          </p:cNvPr>
          <p:cNvPicPr>
            <a:picLocks noChangeAspect="1"/>
          </p:cNvPicPr>
          <p:nvPr/>
        </p:nvPicPr>
        <p:blipFill>
          <a:blip r:embed="rId3"/>
          <a:stretch>
            <a:fillRect/>
          </a:stretch>
        </p:blipFill>
        <p:spPr>
          <a:xfrm>
            <a:off x="3000522" y="2880094"/>
            <a:ext cx="2671949" cy="1933234"/>
          </a:xfrm>
          <a:prstGeom prst="rect">
            <a:avLst/>
          </a:prstGeom>
        </p:spPr>
      </p:pic>
      <p:sp>
        <p:nvSpPr>
          <p:cNvPr id="5" name="Rectangle 4">
            <a:extLst>
              <a:ext uri="{FF2B5EF4-FFF2-40B4-BE49-F238E27FC236}">
                <a16:creationId xmlns:a16="http://schemas.microsoft.com/office/drawing/2014/main" id="{AD7FC64C-8409-4523-96F4-8F61B1511C67}"/>
              </a:ext>
            </a:extLst>
          </p:cNvPr>
          <p:cNvSpPr/>
          <p:nvPr/>
        </p:nvSpPr>
        <p:spPr>
          <a:xfrm>
            <a:off x="5789429" y="2880094"/>
            <a:ext cx="1786269" cy="18407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TextBox 5">
            <a:extLst>
              <a:ext uri="{FF2B5EF4-FFF2-40B4-BE49-F238E27FC236}">
                <a16:creationId xmlns:a16="http://schemas.microsoft.com/office/drawing/2014/main" id="{A9B199F0-EB2B-4DC2-A455-BD619471964A}"/>
              </a:ext>
            </a:extLst>
          </p:cNvPr>
          <p:cNvSpPr txBox="1"/>
          <p:nvPr/>
        </p:nvSpPr>
        <p:spPr>
          <a:xfrm>
            <a:off x="5798044" y="2880094"/>
            <a:ext cx="3023624" cy="1815882"/>
          </a:xfrm>
          <a:prstGeom prst="rect">
            <a:avLst/>
          </a:prstGeom>
          <a:noFill/>
        </p:spPr>
        <p:txBody>
          <a:bodyPr wrap="square" rtlCol="0">
            <a:spAutoFit/>
          </a:bodyPr>
          <a:lstStyle/>
          <a:p>
            <a:r>
              <a:rPr lang="en-CA" dirty="0"/>
              <a:t>Inform player:</a:t>
            </a:r>
          </a:p>
          <a:p>
            <a:endParaRPr lang="en-CA" dirty="0"/>
          </a:p>
          <a:p>
            <a:r>
              <a:rPr lang="en-CA" dirty="0"/>
              <a:t>Who’s Turn: ___</a:t>
            </a:r>
          </a:p>
          <a:p>
            <a:endParaRPr lang="en-CA" dirty="0"/>
          </a:p>
          <a:p>
            <a:r>
              <a:rPr lang="en-CA" dirty="0"/>
              <a:t>         score: ___</a:t>
            </a:r>
          </a:p>
          <a:p>
            <a:r>
              <a:rPr lang="en-CA" dirty="0"/>
              <a:t>         score: ___</a:t>
            </a:r>
          </a:p>
          <a:p>
            <a:endParaRPr lang="en-CA" dirty="0"/>
          </a:p>
          <a:p>
            <a:r>
              <a:rPr lang="en-CA" dirty="0"/>
              <a:t>Who won: ___</a:t>
            </a:r>
          </a:p>
        </p:txBody>
      </p:sp>
      <p:cxnSp>
        <p:nvCxnSpPr>
          <p:cNvPr id="8" name="Straight Arrow Connector 7">
            <a:extLst>
              <a:ext uri="{FF2B5EF4-FFF2-40B4-BE49-F238E27FC236}">
                <a16:creationId xmlns:a16="http://schemas.microsoft.com/office/drawing/2014/main" id="{8091FED5-4163-4FB5-819B-6A2ACAC74663}"/>
              </a:ext>
            </a:extLst>
          </p:cNvPr>
          <p:cNvCxnSpPr>
            <a:cxnSpLocks/>
          </p:cNvCxnSpPr>
          <p:nvPr/>
        </p:nvCxnSpPr>
        <p:spPr>
          <a:xfrm>
            <a:off x="2045311" y="3420261"/>
            <a:ext cx="137989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01F1160-D45A-468B-B594-8668342F1203}"/>
              </a:ext>
            </a:extLst>
          </p:cNvPr>
          <p:cNvSpPr txBox="1"/>
          <p:nvPr/>
        </p:nvSpPr>
        <p:spPr>
          <a:xfrm>
            <a:off x="1010273" y="3230513"/>
            <a:ext cx="1488558" cy="307777"/>
          </a:xfrm>
          <a:prstGeom prst="rect">
            <a:avLst/>
          </a:prstGeom>
          <a:noFill/>
        </p:spPr>
        <p:txBody>
          <a:bodyPr wrap="square" rtlCol="0">
            <a:spAutoFit/>
          </a:bodyPr>
          <a:lstStyle/>
          <a:p>
            <a:r>
              <a:rPr lang="en-CA" dirty="0"/>
              <a:t>No floating</a:t>
            </a:r>
          </a:p>
        </p:txBody>
      </p:sp>
      <p:sp>
        <p:nvSpPr>
          <p:cNvPr id="11" name="Oval 10">
            <a:extLst>
              <a:ext uri="{FF2B5EF4-FFF2-40B4-BE49-F238E27FC236}">
                <a16:creationId xmlns:a16="http://schemas.microsoft.com/office/drawing/2014/main" id="{847D6C1E-D503-4A6E-82A5-B99A8FA18A8D}"/>
              </a:ext>
            </a:extLst>
          </p:cNvPr>
          <p:cNvSpPr/>
          <p:nvPr/>
        </p:nvSpPr>
        <p:spPr>
          <a:xfrm>
            <a:off x="3542162" y="3305046"/>
            <a:ext cx="223283" cy="23043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4" name="Straight Arrow Connector 13">
            <a:extLst>
              <a:ext uri="{FF2B5EF4-FFF2-40B4-BE49-F238E27FC236}">
                <a16:creationId xmlns:a16="http://schemas.microsoft.com/office/drawing/2014/main" id="{47D64CB0-9C32-4611-9AB1-AA413ECF984E}"/>
              </a:ext>
            </a:extLst>
          </p:cNvPr>
          <p:cNvCxnSpPr>
            <a:cxnSpLocks/>
          </p:cNvCxnSpPr>
          <p:nvPr/>
        </p:nvCxnSpPr>
        <p:spPr>
          <a:xfrm flipV="1">
            <a:off x="2045311" y="4412512"/>
            <a:ext cx="1496851" cy="121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8E9056C-C833-4A3E-BB2C-18A900E6C772}"/>
              </a:ext>
            </a:extLst>
          </p:cNvPr>
          <p:cNvCxnSpPr>
            <a:cxnSpLocks/>
          </p:cNvCxnSpPr>
          <p:nvPr/>
        </p:nvCxnSpPr>
        <p:spPr>
          <a:xfrm flipV="1">
            <a:off x="3765445" y="4023935"/>
            <a:ext cx="248346" cy="2330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70E8753-5ACF-4CC1-98DB-21F9B5FD7290}"/>
              </a:ext>
            </a:extLst>
          </p:cNvPr>
          <p:cNvSpPr txBox="1"/>
          <p:nvPr/>
        </p:nvSpPr>
        <p:spPr>
          <a:xfrm>
            <a:off x="964077" y="4078457"/>
            <a:ext cx="1408732" cy="523220"/>
          </a:xfrm>
          <a:prstGeom prst="rect">
            <a:avLst/>
          </a:prstGeom>
          <a:noFill/>
        </p:spPr>
        <p:txBody>
          <a:bodyPr wrap="square" rtlCol="0">
            <a:spAutoFit/>
          </a:bodyPr>
          <a:lstStyle/>
          <a:p>
            <a:r>
              <a:rPr lang="en-CA" dirty="0"/>
              <a:t>Check direction for win</a:t>
            </a:r>
          </a:p>
        </p:txBody>
      </p:sp>
      <p:cxnSp>
        <p:nvCxnSpPr>
          <p:cNvPr id="22" name="Straight Arrow Connector 21">
            <a:extLst>
              <a:ext uri="{FF2B5EF4-FFF2-40B4-BE49-F238E27FC236}">
                <a16:creationId xmlns:a16="http://schemas.microsoft.com/office/drawing/2014/main" id="{5B0F942D-3E9F-4681-B9C6-B80D0238AF38}"/>
              </a:ext>
            </a:extLst>
          </p:cNvPr>
          <p:cNvCxnSpPr/>
          <p:nvPr/>
        </p:nvCxnSpPr>
        <p:spPr>
          <a:xfrm>
            <a:off x="4013791" y="2441150"/>
            <a:ext cx="0" cy="3402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F76A1A1-9936-4655-B225-61B202283CD8}"/>
              </a:ext>
            </a:extLst>
          </p:cNvPr>
          <p:cNvSpPr txBox="1"/>
          <p:nvPr/>
        </p:nvSpPr>
        <p:spPr>
          <a:xfrm>
            <a:off x="4082902" y="2349661"/>
            <a:ext cx="1169582" cy="523220"/>
          </a:xfrm>
          <a:prstGeom prst="rect">
            <a:avLst/>
          </a:prstGeom>
          <a:noFill/>
        </p:spPr>
        <p:txBody>
          <a:bodyPr wrap="square" rtlCol="0">
            <a:spAutoFit/>
          </a:bodyPr>
          <a:lstStyle/>
          <a:p>
            <a:r>
              <a:rPr lang="en-CA" dirty="0"/>
              <a:t>Picking column</a:t>
            </a:r>
          </a:p>
        </p:txBody>
      </p:sp>
      <p:sp>
        <p:nvSpPr>
          <p:cNvPr id="26" name="Oval 25">
            <a:extLst>
              <a:ext uri="{FF2B5EF4-FFF2-40B4-BE49-F238E27FC236}">
                <a16:creationId xmlns:a16="http://schemas.microsoft.com/office/drawing/2014/main" id="{36164D9B-DC14-4F26-AAE0-751EF587F449}"/>
              </a:ext>
            </a:extLst>
          </p:cNvPr>
          <p:cNvSpPr/>
          <p:nvPr/>
        </p:nvSpPr>
        <p:spPr>
          <a:xfrm>
            <a:off x="5959779" y="3731496"/>
            <a:ext cx="223282" cy="23043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Oval 26">
            <a:extLst>
              <a:ext uri="{FF2B5EF4-FFF2-40B4-BE49-F238E27FC236}">
                <a16:creationId xmlns:a16="http://schemas.microsoft.com/office/drawing/2014/main" id="{32C45749-C615-41BC-8BBF-27637DCE8EAF}"/>
              </a:ext>
            </a:extLst>
          </p:cNvPr>
          <p:cNvSpPr/>
          <p:nvPr/>
        </p:nvSpPr>
        <p:spPr>
          <a:xfrm>
            <a:off x="5959779" y="4028684"/>
            <a:ext cx="223283" cy="2304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TextBox 23">
            <a:extLst>
              <a:ext uri="{FF2B5EF4-FFF2-40B4-BE49-F238E27FC236}">
                <a16:creationId xmlns:a16="http://schemas.microsoft.com/office/drawing/2014/main" id="{4BD0BA71-1618-468B-B9E0-3B33F8BF93C6}"/>
              </a:ext>
            </a:extLst>
          </p:cNvPr>
          <p:cNvSpPr txBox="1"/>
          <p:nvPr/>
        </p:nvSpPr>
        <p:spPr>
          <a:xfrm>
            <a:off x="1176506" y="2804063"/>
            <a:ext cx="1591315" cy="307777"/>
          </a:xfrm>
          <a:prstGeom prst="rect">
            <a:avLst/>
          </a:prstGeom>
          <a:noFill/>
        </p:spPr>
        <p:txBody>
          <a:bodyPr wrap="square" rtlCol="0">
            <a:spAutoFit/>
          </a:bodyPr>
          <a:lstStyle/>
          <a:p>
            <a:r>
              <a:rPr lang="en-CA" dirty="0"/>
              <a:t>BACKEND</a:t>
            </a:r>
          </a:p>
        </p:txBody>
      </p:sp>
      <p:sp>
        <p:nvSpPr>
          <p:cNvPr id="25" name="TextBox 24">
            <a:extLst>
              <a:ext uri="{FF2B5EF4-FFF2-40B4-BE49-F238E27FC236}">
                <a16:creationId xmlns:a16="http://schemas.microsoft.com/office/drawing/2014/main" id="{21C721A7-E3D4-4C35-B629-31C5FF0DD343}"/>
              </a:ext>
            </a:extLst>
          </p:cNvPr>
          <p:cNvSpPr txBox="1"/>
          <p:nvPr/>
        </p:nvSpPr>
        <p:spPr>
          <a:xfrm>
            <a:off x="6362173" y="2158976"/>
            <a:ext cx="1913860" cy="307777"/>
          </a:xfrm>
          <a:prstGeom prst="rect">
            <a:avLst/>
          </a:prstGeom>
          <a:noFill/>
        </p:spPr>
        <p:txBody>
          <a:bodyPr wrap="square" rtlCol="0">
            <a:spAutoFit/>
          </a:bodyPr>
          <a:lstStyle/>
          <a:p>
            <a:r>
              <a:rPr lang="en-CA" dirty="0"/>
              <a:t>GUI</a:t>
            </a:r>
          </a:p>
        </p:txBody>
      </p:sp>
    </p:spTree>
  </p:cSld>
  <p:clrMapOvr>
    <a:masterClrMapping/>
  </p:clrMapOvr>
  <p:transition spd="slow" advTm="20000">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7" name="Google Shape;67;p15"/>
          <p:cNvSpPr txBox="1">
            <a:spLocks noGrp="1"/>
          </p:cNvSpPr>
          <p:nvPr>
            <p:ph type="body" idx="1"/>
          </p:nvPr>
        </p:nvSpPr>
        <p:spPr>
          <a:xfrm>
            <a:off x="311700" y="376298"/>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CA" sz="2400" dirty="0"/>
              <a:t>There have been many interpretations of Connect Four. </a:t>
            </a:r>
            <a:r>
              <a:rPr lang="en" sz="2400" dirty="0"/>
              <a:t>We </a:t>
            </a:r>
            <a:r>
              <a:rPr lang="en-CA" sz="2400" dirty="0"/>
              <a:t>made our game to be simplest version to keep within scope. So, its not going to be anything new.</a:t>
            </a:r>
            <a:endParaRPr sz="2400" dirty="0"/>
          </a:p>
        </p:txBody>
      </p:sp>
      <p:pic>
        <p:nvPicPr>
          <p:cNvPr id="3" name="Picture 2">
            <a:extLst>
              <a:ext uri="{FF2B5EF4-FFF2-40B4-BE49-F238E27FC236}">
                <a16:creationId xmlns:a16="http://schemas.microsoft.com/office/drawing/2014/main" id="{8B4525E3-59B2-454A-9C97-406D56D6247E}"/>
              </a:ext>
            </a:extLst>
          </p:cNvPr>
          <p:cNvPicPr>
            <a:picLocks noChangeAspect="1"/>
          </p:cNvPicPr>
          <p:nvPr/>
        </p:nvPicPr>
        <p:blipFill>
          <a:blip r:embed="rId3"/>
          <a:stretch>
            <a:fillRect/>
          </a:stretch>
        </p:blipFill>
        <p:spPr>
          <a:xfrm>
            <a:off x="983512" y="2261610"/>
            <a:ext cx="2286000" cy="2286000"/>
          </a:xfrm>
          <a:prstGeom prst="rect">
            <a:avLst/>
          </a:prstGeom>
        </p:spPr>
      </p:pic>
      <p:pic>
        <p:nvPicPr>
          <p:cNvPr id="11" name="Picture 10">
            <a:extLst>
              <a:ext uri="{FF2B5EF4-FFF2-40B4-BE49-F238E27FC236}">
                <a16:creationId xmlns:a16="http://schemas.microsoft.com/office/drawing/2014/main" id="{03161CD3-7E7A-4EAB-BD73-A4A6957E89F4}"/>
              </a:ext>
            </a:extLst>
          </p:cNvPr>
          <p:cNvPicPr>
            <a:picLocks noChangeAspect="1"/>
          </p:cNvPicPr>
          <p:nvPr/>
        </p:nvPicPr>
        <p:blipFill>
          <a:blip r:embed="rId4"/>
          <a:stretch>
            <a:fillRect/>
          </a:stretch>
        </p:blipFill>
        <p:spPr>
          <a:xfrm>
            <a:off x="4539767" y="2589594"/>
            <a:ext cx="1420578" cy="1420578"/>
          </a:xfrm>
          <a:prstGeom prst="rect">
            <a:avLst/>
          </a:prstGeom>
        </p:spPr>
      </p:pic>
      <p:pic>
        <p:nvPicPr>
          <p:cNvPr id="13" name="Picture 12">
            <a:extLst>
              <a:ext uri="{FF2B5EF4-FFF2-40B4-BE49-F238E27FC236}">
                <a16:creationId xmlns:a16="http://schemas.microsoft.com/office/drawing/2014/main" id="{033E5EE3-203E-4216-A244-FE54BE78D6A7}"/>
              </a:ext>
            </a:extLst>
          </p:cNvPr>
          <p:cNvPicPr>
            <a:picLocks noChangeAspect="1"/>
          </p:cNvPicPr>
          <p:nvPr/>
        </p:nvPicPr>
        <p:blipFill>
          <a:blip r:embed="rId5"/>
          <a:stretch>
            <a:fillRect/>
          </a:stretch>
        </p:blipFill>
        <p:spPr>
          <a:xfrm>
            <a:off x="7118124" y="3290219"/>
            <a:ext cx="1298036" cy="1298036"/>
          </a:xfrm>
          <a:prstGeom prst="rect">
            <a:avLst/>
          </a:prstGeom>
        </p:spPr>
      </p:pic>
      <p:pic>
        <p:nvPicPr>
          <p:cNvPr id="15" name="Picture 14">
            <a:extLst>
              <a:ext uri="{FF2B5EF4-FFF2-40B4-BE49-F238E27FC236}">
                <a16:creationId xmlns:a16="http://schemas.microsoft.com/office/drawing/2014/main" id="{7273B682-2908-44EE-8D84-8086F3233AC4}"/>
              </a:ext>
            </a:extLst>
          </p:cNvPr>
          <p:cNvPicPr>
            <a:picLocks noChangeAspect="1"/>
          </p:cNvPicPr>
          <p:nvPr/>
        </p:nvPicPr>
        <p:blipFill>
          <a:blip r:embed="rId6"/>
          <a:stretch>
            <a:fillRect/>
          </a:stretch>
        </p:blipFill>
        <p:spPr>
          <a:xfrm>
            <a:off x="6062677" y="1526972"/>
            <a:ext cx="1402080" cy="1402080"/>
          </a:xfrm>
          <a:prstGeom prst="rect">
            <a:avLst/>
          </a:prstGeom>
        </p:spPr>
      </p:pic>
      <p:sp>
        <p:nvSpPr>
          <p:cNvPr id="16" name="Arrow: Bent 15">
            <a:extLst>
              <a:ext uri="{FF2B5EF4-FFF2-40B4-BE49-F238E27FC236}">
                <a16:creationId xmlns:a16="http://schemas.microsoft.com/office/drawing/2014/main" id="{1B7FFBBB-3933-4DC9-85D5-6061B405CC23}"/>
              </a:ext>
            </a:extLst>
          </p:cNvPr>
          <p:cNvSpPr/>
          <p:nvPr/>
        </p:nvSpPr>
        <p:spPr>
          <a:xfrm>
            <a:off x="5018436" y="1974973"/>
            <a:ext cx="978441" cy="506078"/>
          </a:xfrm>
          <a:prstGeom prst="bentArrow">
            <a:avLst>
              <a:gd name="adj1" fmla="val 25000"/>
              <a:gd name="adj2" fmla="val 23950"/>
              <a:gd name="adj3" fmla="val 25000"/>
              <a:gd name="adj4" fmla="val 4375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9" name="Arrow: Bent 18">
            <a:extLst>
              <a:ext uri="{FF2B5EF4-FFF2-40B4-BE49-F238E27FC236}">
                <a16:creationId xmlns:a16="http://schemas.microsoft.com/office/drawing/2014/main" id="{1F3974A8-52D3-44D5-A823-6FF0D36983D6}"/>
              </a:ext>
            </a:extLst>
          </p:cNvPr>
          <p:cNvSpPr/>
          <p:nvPr/>
        </p:nvSpPr>
        <p:spPr>
          <a:xfrm rot="5400000">
            <a:off x="7360176" y="2441282"/>
            <a:ext cx="978441" cy="506078"/>
          </a:xfrm>
          <a:prstGeom prst="bentArrow">
            <a:avLst>
              <a:gd name="adj1" fmla="val 25000"/>
              <a:gd name="adj2" fmla="val 25000"/>
              <a:gd name="adj3" fmla="val 25000"/>
              <a:gd name="adj4" fmla="val 4375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7" name="Arrow: Right 16">
            <a:extLst>
              <a:ext uri="{FF2B5EF4-FFF2-40B4-BE49-F238E27FC236}">
                <a16:creationId xmlns:a16="http://schemas.microsoft.com/office/drawing/2014/main" id="{010F250C-B4B3-4280-9F4B-5B6F5673AE58}"/>
              </a:ext>
            </a:extLst>
          </p:cNvPr>
          <p:cNvSpPr/>
          <p:nvPr/>
        </p:nvSpPr>
        <p:spPr>
          <a:xfrm rot="12340025">
            <a:off x="6079624" y="3775155"/>
            <a:ext cx="787116" cy="257562"/>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transition spd="slow" advTm="15000">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9" name="Picture 8">
            <a:extLst>
              <a:ext uri="{FF2B5EF4-FFF2-40B4-BE49-F238E27FC236}">
                <a16:creationId xmlns:a16="http://schemas.microsoft.com/office/drawing/2014/main" id="{656EE386-1F5C-42CF-A3F8-461E5741E4B5}"/>
              </a:ext>
            </a:extLst>
          </p:cNvPr>
          <p:cNvPicPr>
            <a:picLocks noChangeAspect="1"/>
          </p:cNvPicPr>
          <p:nvPr/>
        </p:nvPicPr>
        <p:blipFill>
          <a:blip r:embed="rId3"/>
          <a:stretch>
            <a:fillRect/>
          </a:stretch>
        </p:blipFill>
        <p:spPr>
          <a:xfrm>
            <a:off x="573718" y="2190307"/>
            <a:ext cx="2459162" cy="2733111"/>
          </a:xfrm>
          <a:prstGeom prst="rect">
            <a:avLst/>
          </a:prstGeom>
        </p:spPr>
      </p:pic>
      <p:sp>
        <p:nvSpPr>
          <p:cNvPr id="11" name="Thought Bubble: Cloud 10">
            <a:extLst>
              <a:ext uri="{FF2B5EF4-FFF2-40B4-BE49-F238E27FC236}">
                <a16:creationId xmlns:a16="http://schemas.microsoft.com/office/drawing/2014/main" id="{D7FDF688-6160-43AF-83EF-DA8C417B981B}"/>
              </a:ext>
            </a:extLst>
          </p:cNvPr>
          <p:cNvSpPr/>
          <p:nvPr/>
        </p:nvSpPr>
        <p:spPr>
          <a:xfrm>
            <a:off x="3669357" y="1839433"/>
            <a:ext cx="4570876" cy="3083985"/>
          </a:xfrm>
          <a:prstGeom prst="cloudCallout">
            <a:avLst>
              <a:gd name="adj1" fmla="val -70109"/>
              <a:gd name="adj2" fmla="val -214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Google Shape;79;p17"/>
          <p:cNvSpPr txBox="1">
            <a:spLocks noGrp="1"/>
          </p:cNvSpPr>
          <p:nvPr>
            <p:ph type="body" idx="1"/>
          </p:nvPr>
        </p:nvSpPr>
        <p:spPr>
          <a:xfrm>
            <a:off x="311700" y="531354"/>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sz="2400" dirty="0"/>
              <a:t>It was a new challenge that we had to overcome, starting with our basic knowledge of python and the game rules.</a:t>
            </a:r>
            <a:endParaRPr sz="2400" dirty="0"/>
          </a:p>
        </p:txBody>
      </p:sp>
      <p:pic>
        <p:nvPicPr>
          <p:cNvPr id="3" name="Picture 2">
            <a:extLst>
              <a:ext uri="{FF2B5EF4-FFF2-40B4-BE49-F238E27FC236}">
                <a16:creationId xmlns:a16="http://schemas.microsoft.com/office/drawing/2014/main" id="{64FAF619-A476-4D82-AF1C-21D3724FD1B3}"/>
              </a:ext>
            </a:extLst>
          </p:cNvPr>
          <p:cNvPicPr>
            <a:picLocks noChangeAspect="1"/>
          </p:cNvPicPr>
          <p:nvPr/>
        </p:nvPicPr>
        <p:blipFill>
          <a:blip r:embed="rId4"/>
          <a:stretch>
            <a:fillRect/>
          </a:stretch>
        </p:blipFill>
        <p:spPr>
          <a:xfrm>
            <a:off x="5168193" y="3327470"/>
            <a:ext cx="1240568" cy="1240568"/>
          </a:xfrm>
          <a:prstGeom prst="rect">
            <a:avLst/>
          </a:prstGeom>
        </p:spPr>
      </p:pic>
      <p:pic>
        <p:nvPicPr>
          <p:cNvPr id="5" name="Picture 4">
            <a:extLst>
              <a:ext uri="{FF2B5EF4-FFF2-40B4-BE49-F238E27FC236}">
                <a16:creationId xmlns:a16="http://schemas.microsoft.com/office/drawing/2014/main" id="{4A3FF3E1-8E98-4156-B17A-E33C4D5D3D26}"/>
              </a:ext>
            </a:extLst>
          </p:cNvPr>
          <p:cNvPicPr>
            <a:picLocks noChangeAspect="1"/>
          </p:cNvPicPr>
          <p:nvPr/>
        </p:nvPicPr>
        <p:blipFill>
          <a:blip r:embed="rId5"/>
          <a:stretch>
            <a:fillRect/>
          </a:stretch>
        </p:blipFill>
        <p:spPr>
          <a:xfrm>
            <a:off x="4572000" y="2239554"/>
            <a:ext cx="2692110" cy="1149025"/>
          </a:xfrm>
          <a:prstGeom prst="rect">
            <a:avLst/>
          </a:prstGeom>
        </p:spPr>
      </p:pic>
    </p:spTree>
  </p:cSld>
  <p:clrMapOvr>
    <a:masterClrMapping/>
  </p:clrMapOvr>
  <p:transition spd="slow" advTm="15000">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D0E0A-984F-424D-8C6C-ABB1519401A9}"/>
              </a:ext>
            </a:extLst>
          </p:cNvPr>
          <p:cNvSpPr>
            <a:spLocks noGrp="1"/>
          </p:cNvSpPr>
          <p:nvPr>
            <p:ph type="title"/>
          </p:nvPr>
        </p:nvSpPr>
        <p:spPr>
          <a:xfrm>
            <a:off x="1144396" y="1731907"/>
            <a:ext cx="8520600" cy="572700"/>
          </a:xfrm>
        </p:spPr>
        <p:txBody>
          <a:bodyPr/>
          <a:lstStyle/>
          <a:p>
            <a:r>
              <a:rPr lang="en-CA" sz="5200" dirty="0"/>
              <a:t>Code Design Process</a:t>
            </a:r>
          </a:p>
        </p:txBody>
      </p:sp>
      <p:sp>
        <p:nvSpPr>
          <p:cNvPr id="3" name="Text Placeholder 2">
            <a:extLst>
              <a:ext uri="{FF2B5EF4-FFF2-40B4-BE49-F238E27FC236}">
                <a16:creationId xmlns:a16="http://schemas.microsoft.com/office/drawing/2014/main" id="{994C2174-9D13-457B-8B62-2B855F5C5FA4}"/>
              </a:ext>
            </a:extLst>
          </p:cNvPr>
          <p:cNvSpPr>
            <a:spLocks noGrp="1"/>
          </p:cNvSpPr>
          <p:nvPr>
            <p:ph type="body" idx="1"/>
          </p:nvPr>
        </p:nvSpPr>
        <p:spPr>
          <a:xfrm>
            <a:off x="575381" y="3157871"/>
            <a:ext cx="7993237" cy="1685606"/>
          </a:xfrm>
        </p:spPr>
        <p:txBody>
          <a:bodyPr/>
          <a:lstStyle/>
          <a:p>
            <a:pPr marL="114300" indent="0">
              <a:buNone/>
            </a:pPr>
            <a:r>
              <a:rPr lang="en-CA" sz="2400" dirty="0"/>
              <a:t>Our code design has had a massive overhaul compared to the code design in our previous presentation. </a:t>
            </a:r>
          </a:p>
          <a:p>
            <a:pPr marL="114300" indent="0">
              <a:buNone/>
            </a:pPr>
            <a:endParaRPr lang="en-CA" sz="2400" dirty="0"/>
          </a:p>
        </p:txBody>
      </p:sp>
    </p:spTree>
    <p:extLst>
      <p:ext uri="{BB962C8B-B14F-4D97-AF65-F5344CB8AC3E}">
        <p14:creationId xmlns:p14="http://schemas.microsoft.com/office/powerpoint/2010/main" val="2487002489"/>
      </p:ext>
    </p:extLst>
  </p:cSld>
  <p:clrMapOvr>
    <a:masterClrMapping/>
  </p:clrMapOvr>
  <p:transition spd="slow" advTm="10000">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F3CAC15-8A1A-4020-A25A-896DA4AE9898}"/>
              </a:ext>
            </a:extLst>
          </p:cNvPr>
          <p:cNvSpPr>
            <a:spLocks noGrp="1"/>
          </p:cNvSpPr>
          <p:nvPr>
            <p:ph type="body" idx="1"/>
          </p:nvPr>
        </p:nvSpPr>
        <p:spPr>
          <a:xfrm>
            <a:off x="77784" y="89219"/>
            <a:ext cx="932309" cy="676325"/>
          </a:xfrm>
        </p:spPr>
        <p:txBody>
          <a:bodyPr/>
          <a:lstStyle/>
          <a:p>
            <a:pPr marL="114300" indent="0">
              <a:buNone/>
            </a:pPr>
            <a:r>
              <a:rPr lang="en-CA" sz="3200" dirty="0">
                <a:solidFill>
                  <a:schemeClr val="tx1"/>
                </a:solidFill>
              </a:rPr>
              <a:t>Ex.</a:t>
            </a:r>
          </a:p>
        </p:txBody>
      </p:sp>
      <p:sp>
        <p:nvSpPr>
          <p:cNvPr id="4" name="Rectangle 3">
            <a:extLst>
              <a:ext uri="{FF2B5EF4-FFF2-40B4-BE49-F238E27FC236}">
                <a16:creationId xmlns:a16="http://schemas.microsoft.com/office/drawing/2014/main" id="{99AF826D-0DE3-4ADC-A80D-2CB77D18DA44}"/>
              </a:ext>
            </a:extLst>
          </p:cNvPr>
          <p:cNvSpPr/>
          <p:nvPr/>
        </p:nvSpPr>
        <p:spPr>
          <a:xfrm>
            <a:off x="499824" y="1024938"/>
            <a:ext cx="2434855" cy="373841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C32E8AAC-793E-4B41-8EE2-5D5555ECFB13}"/>
              </a:ext>
            </a:extLst>
          </p:cNvPr>
          <p:cNvSpPr/>
          <p:nvPr/>
        </p:nvSpPr>
        <p:spPr>
          <a:xfrm>
            <a:off x="499824" y="1549534"/>
            <a:ext cx="2434855" cy="160054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631D6C56-0FD2-4AED-84BC-2625413D137F}"/>
              </a:ext>
            </a:extLst>
          </p:cNvPr>
          <p:cNvSpPr txBox="1"/>
          <p:nvPr/>
        </p:nvSpPr>
        <p:spPr>
          <a:xfrm>
            <a:off x="733739" y="1029102"/>
            <a:ext cx="1967023" cy="523220"/>
          </a:xfrm>
          <a:prstGeom prst="rect">
            <a:avLst/>
          </a:prstGeom>
          <a:noFill/>
        </p:spPr>
        <p:txBody>
          <a:bodyPr wrap="square" rtlCol="0">
            <a:spAutoFit/>
          </a:bodyPr>
          <a:lstStyle/>
          <a:p>
            <a:pPr algn="ctr"/>
            <a:r>
              <a:rPr lang="en-CA" dirty="0"/>
              <a:t>&lt;&lt;class&gt;&gt;</a:t>
            </a:r>
          </a:p>
          <a:p>
            <a:pPr algn="ctr"/>
            <a:r>
              <a:rPr lang="en-CA" b="1" dirty="0" err="1"/>
              <a:t>ConnectFourBoard</a:t>
            </a:r>
            <a:endParaRPr lang="en-CA" b="1" dirty="0"/>
          </a:p>
        </p:txBody>
      </p:sp>
      <p:sp>
        <p:nvSpPr>
          <p:cNvPr id="9" name="TextBox 8">
            <a:extLst>
              <a:ext uri="{FF2B5EF4-FFF2-40B4-BE49-F238E27FC236}">
                <a16:creationId xmlns:a16="http://schemas.microsoft.com/office/drawing/2014/main" id="{27A2D985-101E-4529-87F4-5D69781FE323}"/>
              </a:ext>
            </a:extLst>
          </p:cNvPr>
          <p:cNvSpPr txBox="1"/>
          <p:nvPr/>
        </p:nvSpPr>
        <p:spPr>
          <a:xfrm>
            <a:off x="600831" y="1607360"/>
            <a:ext cx="2232837" cy="1384995"/>
          </a:xfrm>
          <a:prstGeom prst="rect">
            <a:avLst/>
          </a:prstGeom>
          <a:noFill/>
        </p:spPr>
        <p:txBody>
          <a:bodyPr wrap="square" rtlCol="0">
            <a:spAutoFit/>
          </a:bodyPr>
          <a:lstStyle/>
          <a:p>
            <a:pPr marL="285750" indent="-285750">
              <a:buFontTx/>
              <a:buChar char="-"/>
            </a:pPr>
            <a:r>
              <a:rPr lang="en-CA" dirty="0"/>
              <a:t>string: P1</a:t>
            </a:r>
          </a:p>
          <a:p>
            <a:pPr marL="285750" indent="-285750">
              <a:buFontTx/>
              <a:buChar char="-"/>
            </a:pPr>
            <a:r>
              <a:rPr lang="en-CA" dirty="0"/>
              <a:t>string: P2</a:t>
            </a:r>
          </a:p>
          <a:p>
            <a:pPr marL="285750" indent="-285750">
              <a:buFontTx/>
              <a:buChar char="-"/>
            </a:pPr>
            <a:r>
              <a:rPr lang="en-CA" dirty="0"/>
              <a:t>String: EMPTY</a:t>
            </a:r>
          </a:p>
          <a:p>
            <a:pPr marL="285750" indent="-285750">
              <a:buFontTx/>
              <a:buChar char="-"/>
            </a:pPr>
            <a:r>
              <a:rPr lang="en-CA" dirty="0"/>
              <a:t>Int: </a:t>
            </a:r>
            <a:r>
              <a:rPr lang="en-CA" dirty="0" err="1"/>
              <a:t>dim_col</a:t>
            </a:r>
            <a:endParaRPr lang="en-CA" dirty="0"/>
          </a:p>
          <a:p>
            <a:pPr marL="285750" indent="-285750">
              <a:buFontTx/>
              <a:buChar char="-"/>
            </a:pPr>
            <a:r>
              <a:rPr lang="en-CA" dirty="0"/>
              <a:t>Int: </a:t>
            </a:r>
            <a:r>
              <a:rPr lang="en-CA" dirty="0" err="1"/>
              <a:t>dim_row</a:t>
            </a:r>
            <a:endParaRPr lang="en-CA" dirty="0"/>
          </a:p>
          <a:p>
            <a:pPr marL="285750" indent="-285750">
              <a:buFontTx/>
              <a:buChar char="-"/>
            </a:pPr>
            <a:r>
              <a:rPr lang="en-CA" dirty="0"/>
              <a:t>List[List[string]]: board</a:t>
            </a:r>
          </a:p>
        </p:txBody>
      </p:sp>
      <p:sp>
        <p:nvSpPr>
          <p:cNvPr id="10" name="TextBox 9">
            <a:extLst>
              <a:ext uri="{FF2B5EF4-FFF2-40B4-BE49-F238E27FC236}">
                <a16:creationId xmlns:a16="http://schemas.microsoft.com/office/drawing/2014/main" id="{C8E029A2-729D-4592-8181-A67148BA0608}"/>
              </a:ext>
            </a:extLst>
          </p:cNvPr>
          <p:cNvSpPr txBox="1"/>
          <p:nvPr/>
        </p:nvSpPr>
        <p:spPr>
          <a:xfrm>
            <a:off x="600831" y="3264219"/>
            <a:ext cx="2232837" cy="1384995"/>
          </a:xfrm>
          <a:prstGeom prst="rect">
            <a:avLst/>
          </a:prstGeom>
          <a:noFill/>
        </p:spPr>
        <p:txBody>
          <a:bodyPr wrap="square" rtlCol="0">
            <a:spAutoFit/>
          </a:bodyPr>
          <a:lstStyle/>
          <a:p>
            <a:r>
              <a:rPr lang="en-CA" dirty="0"/>
              <a:t>+    </a:t>
            </a:r>
            <a:r>
              <a:rPr lang="en-CA" dirty="0" err="1"/>
              <a:t>move_left</a:t>
            </a:r>
            <a:r>
              <a:rPr lang="en-CA" dirty="0"/>
              <a:t>(): None</a:t>
            </a:r>
          </a:p>
          <a:p>
            <a:r>
              <a:rPr lang="en-CA" dirty="0"/>
              <a:t>+    </a:t>
            </a:r>
            <a:r>
              <a:rPr lang="en-CA" dirty="0" err="1"/>
              <a:t>move_right</a:t>
            </a:r>
            <a:r>
              <a:rPr lang="en-CA" dirty="0"/>
              <a:t>(): None</a:t>
            </a:r>
          </a:p>
          <a:p>
            <a:r>
              <a:rPr lang="en-CA" dirty="0"/>
              <a:t>+    drop(): None</a:t>
            </a:r>
          </a:p>
          <a:p>
            <a:r>
              <a:rPr lang="en-CA" dirty="0"/>
              <a:t>+    </a:t>
            </a:r>
            <a:r>
              <a:rPr lang="en-CA" dirty="0" err="1"/>
              <a:t>whos_turn</a:t>
            </a:r>
            <a:r>
              <a:rPr lang="en-CA" dirty="0"/>
              <a:t>(): str</a:t>
            </a:r>
          </a:p>
          <a:p>
            <a:r>
              <a:rPr lang="en-CA" dirty="0"/>
              <a:t>+    </a:t>
            </a:r>
            <a:r>
              <a:rPr lang="en-CA" dirty="0" err="1"/>
              <a:t>check_for_win</a:t>
            </a:r>
            <a:r>
              <a:rPr lang="en-CA" dirty="0"/>
              <a:t>(): bool</a:t>
            </a:r>
          </a:p>
          <a:p>
            <a:r>
              <a:rPr lang="en-CA" dirty="0"/>
              <a:t>+    </a:t>
            </a:r>
            <a:r>
              <a:rPr lang="en-CA" dirty="0" err="1"/>
              <a:t>valid_move</a:t>
            </a:r>
            <a:r>
              <a:rPr lang="en-CA" dirty="0"/>
              <a:t>(): bool</a:t>
            </a:r>
          </a:p>
        </p:txBody>
      </p:sp>
      <p:sp>
        <p:nvSpPr>
          <p:cNvPr id="11" name="Rectangle 10">
            <a:extLst>
              <a:ext uri="{FF2B5EF4-FFF2-40B4-BE49-F238E27FC236}">
                <a16:creationId xmlns:a16="http://schemas.microsoft.com/office/drawing/2014/main" id="{00FFBC26-CB49-49C9-889A-12BD5BBE5200}"/>
              </a:ext>
            </a:extLst>
          </p:cNvPr>
          <p:cNvSpPr/>
          <p:nvPr/>
        </p:nvSpPr>
        <p:spPr>
          <a:xfrm>
            <a:off x="4304319" y="244613"/>
            <a:ext cx="4105943" cy="45139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3E26966D-556A-4E80-992B-C6024D5B36D1}"/>
              </a:ext>
            </a:extLst>
          </p:cNvPr>
          <p:cNvSpPr/>
          <p:nvPr/>
        </p:nvSpPr>
        <p:spPr>
          <a:xfrm>
            <a:off x="4304319" y="781073"/>
            <a:ext cx="4105942" cy="1652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TextBox 12">
            <a:extLst>
              <a:ext uri="{FF2B5EF4-FFF2-40B4-BE49-F238E27FC236}">
                <a16:creationId xmlns:a16="http://schemas.microsoft.com/office/drawing/2014/main" id="{58B66C3C-BA2F-4894-9DA7-952093063DA5}"/>
              </a:ext>
            </a:extLst>
          </p:cNvPr>
          <p:cNvSpPr txBox="1"/>
          <p:nvPr/>
        </p:nvSpPr>
        <p:spPr>
          <a:xfrm>
            <a:off x="5373778" y="244314"/>
            <a:ext cx="1967023" cy="523220"/>
          </a:xfrm>
          <a:prstGeom prst="rect">
            <a:avLst/>
          </a:prstGeom>
          <a:noFill/>
        </p:spPr>
        <p:txBody>
          <a:bodyPr wrap="square" rtlCol="0">
            <a:spAutoFit/>
          </a:bodyPr>
          <a:lstStyle/>
          <a:p>
            <a:pPr algn="ctr"/>
            <a:r>
              <a:rPr lang="en-CA" dirty="0"/>
              <a:t>&lt;&lt;class&gt;&gt;</a:t>
            </a:r>
          </a:p>
          <a:p>
            <a:pPr algn="ctr"/>
            <a:r>
              <a:rPr lang="en-CA" b="1" dirty="0" err="1"/>
              <a:t>ConnectFourBoard</a:t>
            </a:r>
            <a:endParaRPr lang="en-CA" b="1" dirty="0"/>
          </a:p>
        </p:txBody>
      </p:sp>
      <p:sp>
        <p:nvSpPr>
          <p:cNvPr id="14" name="TextBox 13">
            <a:extLst>
              <a:ext uri="{FF2B5EF4-FFF2-40B4-BE49-F238E27FC236}">
                <a16:creationId xmlns:a16="http://schemas.microsoft.com/office/drawing/2014/main" id="{D157EC02-7E04-445A-8CBB-2708394A5D98}"/>
              </a:ext>
            </a:extLst>
          </p:cNvPr>
          <p:cNvSpPr txBox="1"/>
          <p:nvPr/>
        </p:nvSpPr>
        <p:spPr>
          <a:xfrm>
            <a:off x="4405326" y="808152"/>
            <a:ext cx="2232837" cy="1600438"/>
          </a:xfrm>
          <a:prstGeom prst="rect">
            <a:avLst/>
          </a:prstGeom>
          <a:noFill/>
        </p:spPr>
        <p:txBody>
          <a:bodyPr wrap="square" rtlCol="0">
            <a:spAutoFit/>
          </a:bodyPr>
          <a:lstStyle/>
          <a:p>
            <a:pPr marL="285750" indent="-285750">
              <a:buFontTx/>
              <a:buChar char="-"/>
            </a:pPr>
            <a:r>
              <a:rPr lang="en-CA" dirty="0"/>
              <a:t>string: P1</a:t>
            </a:r>
          </a:p>
          <a:p>
            <a:pPr marL="285750" indent="-285750">
              <a:buFontTx/>
              <a:buChar char="-"/>
            </a:pPr>
            <a:r>
              <a:rPr lang="en-CA" dirty="0"/>
              <a:t>string: P2</a:t>
            </a:r>
          </a:p>
          <a:p>
            <a:pPr marL="285750" indent="-285750">
              <a:buFontTx/>
              <a:buChar char="-"/>
            </a:pPr>
            <a:r>
              <a:rPr lang="en-CA" dirty="0"/>
              <a:t>String: EMPTY</a:t>
            </a:r>
          </a:p>
          <a:p>
            <a:pPr marL="285750" indent="-285750">
              <a:buFontTx/>
              <a:buChar char="-"/>
            </a:pPr>
            <a:r>
              <a:rPr lang="en-CA" dirty="0"/>
              <a:t>Int: </a:t>
            </a:r>
            <a:r>
              <a:rPr lang="en-CA" dirty="0" err="1"/>
              <a:t>dim_col</a:t>
            </a:r>
            <a:endParaRPr lang="en-CA" dirty="0"/>
          </a:p>
          <a:p>
            <a:pPr marL="285750" indent="-285750">
              <a:buFontTx/>
              <a:buChar char="-"/>
            </a:pPr>
            <a:r>
              <a:rPr lang="en-CA" dirty="0"/>
              <a:t>Int: </a:t>
            </a:r>
            <a:r>
              <a:rPr lang="en-CA" dirty="0" err="1"/>
              <a:t>dim_row</a:t>
            </a:r>
            <a:endParaRPr lang="en-CA" dirty="0"/>
          </a:p>
          <a:p>
            <a:pPr marL="285750" indent="-285750">
              <a:buFontTx/>
              <a:buChar char="-"/>
            </a:pPr>
            <a:r>
              <a:rPr lang="en-CA" dirty="0"/>
              <a:t>String: turn</a:t>
            </a:r>
          </a:p>
          <a:p>
            <a:pPr marL="285750" indent="-285750">
              <a:buFontTx/>
              <a:buChar char="-"/>
            </a:pPr>
            <a:r>
              <a:rPr lang="en-CA" dirty="0"/>
              <a:t>List[List[string]]: board</a:t>
            </a:r>
          </a:p>
        </p:txBody>
      </p:sp>
      <p:sp>
        <p:nvSpPr>
          <p:cNvPr id="15" name="TextBox 14">
            <a:extLst>
              <a:ext uri="{FF2B5EF4-FFF2-40B4-BE49-F238E27FC236}">
                <a16:creationId xmlns:a16="http://schemas.microsoft.com/office/drawing/2014/main" id="{5DE49262-D772-49C5-A713-DCDA6755D111}"/>
              </a:ext>
            </a:extLst>
          </p:cNvPr>
          <p:cNvSpPr txBox="1"/>
          <p:nvPr/>
        </p:nvSpPr>
        <p:spPr>
          <a:xfrm>
            <a:off x="4405326" y="2459053"/>
            <a:ext cx="4105943" cy="2462213"/>
          </a:xfrm>
          <a:prstGeom prst="rect">
            <a:avLst/>
          </a:prstGeom>
          <a:noFill/>
        </p:spPr>
        <p:txBody>
          <a:bodyPr wrap="square" rtlCol="0">
            <a:spAutoFit/>
          </a:bodyPr>
          <a:lstStyle/>
          <a:p>
            <a:r>
              <a:rPr lang="en-CA" dirty="0"/>
              <a:t>+    drop(int col): bool</a:t>
            </a:r>
          </a:p>
          <a:p>
            <a:r>
              <a:rPr lang="en-CA" dirty="0"/>
              <a:t>+    </a:t>
            </a:r>
            <a:r>
              <a:rPr lang="en-CA" dirty="0" err="1"/>
              <a:t>other_player</a:t>
            </a:r>
            <a:r>
              <a:rPr lang="en-CA" dirty="0"/>
              <a:t>(): str</a:t>
            </a:r>
          </a:p>
          <a:p>
            <a:r>
              <a:rPr lang="en-CA" dirty="0"/>
              <a:t>+    </a:t>
            </a:r>
            <a:r>
              <a:rPr lang="en-CA" dirty="0" err="1"/>
              <a:t>whos_turn</a:t>
            </a:r>
            <a:r>
              <a:rPr lang="en-CA" dirty="0"/>
              <a:t>(): str</a:t>
            </a:r>
          </a:p>
          <a:p>
            <a:r>
              <a:rPr lang="en-CA" dirty="0"/>
              <a:t>+    </a:t>
            </a:r>
            <a:r>
              <a:rPr lang="en-CA" dirty="0" err="1"/>
              <a:t>switch_turn</a:t>
            </a:r>
            <a:r>
              <a:rPr lang="en-CA" dirty="0"/>
              <a:t>(): None</a:t>
            </a:r>
          </a:p>
          <a:p>
            <a:r>
              <a:rPr lang="en-CA" dirty="0"/>
              <a:t>+    </a:t>
            </a:r>
            <a:r>
              <a:rPr lang="en-CA" dirty="0" err="1"/>
              <a:t>check_for_win</a:t>
            </a:r>
            <a:r>
              <a:rPr lang="en-CA" dirty="0"/>
              <a:t>(): bool</a:t>
            </a:r>
          </a:p>
          <a:p>
            <a:r>
              <a:rPr lang="en-CA" dirty="0"/>
              <a:t>+    </a:t>
            </a:r>
            <a:r>
              <a:rPr lang="en-CA" dirty="0" err="1"/>
              <a:t>check_win_at_position</a:t>
            </a:r>
            <a:r>
              <a:rPr lang="en-CA" dirty="0"/>
              <a:t>(row: int, col: int): bool</a:t>
            </a:r>
          </a:p>
          <a:p>
            <a:r>
              <a:rPr lang="en-CA" dirty="0"/>
              <a:t>+    alternation(x: int, y: int, dx: int, </a:t>
            </a:r>
            <a:r>
              <a:rPr lang="en-CA" dirty="0" err="1"/>
              <a:t>dy</a:t>
            </a:r>
            <a:r>
              <a:rPr lang="en-CA" dirty="0"/>
              <a:t>: int): bool</a:t>
            </a:r>
          </a:p>
          <a:p>
            <a:r>
              <a:rPr lang="en-CA" dirty="0"/>
              <a:t>+    </a:t>
            </a:r>
            <a:r>
              <a:rPr lang="en-CA" dirty="0" err="1"/>
              <a:t>valid_move</a:t>
            </a:r>
            <a:r>
              <a:rPr lang="en-CA" dirty="0"/>
              <a:t>(col: int, row: int): bool</a:t>
            </a:r>
          </a:p>
          <a:p>
            <a:r>
              <a:rPr lang="en-CA" dirty="0"/>
              <a:t>+    </a:t>
            </a:r>
            <a:r>
              <a:rPr lang="en-CA" dirty="0" err="1"/>
              <a:t>is_game_over</a:t>
            </a:r>
            <a:r>
              <a:rPr lang="en-CA" dirty="0"/>
              <a:t>(): bool</a:t>
            </a:r>
          </a:p>
          <a:p>
            <a:r>
              <a:rPr lang="en-CA" dirty="0"/>
              <a:t>+    </a:t>
            </a:r>
            <a:r>
              <a:rPr lang="en-CA" dirty="0" err="1"/>
              <a:t>get_drop_loc</a:t>
            </a:r>
            <a:r>
              <a:rPr lang="en-CA" dirty="0"/>
              <a:t>(col: int): int</a:t>
            </a:r>
          </a:p>
          <a:p>
            <a:r>
              <a:rPr lang="en-CA" dirty="0"/>
              <a:t> </a:t>
            </a:r>
          </a:p>
        </p:txBody>
      </p:sp>
      <p:sp>
        <p:nvSpPr>
          <p:cNvPr id="2" name="Arrow: Right 1">
            <a:extLst>
              <a:ext uri="{FF2B5EF4-FFF2-40B4-BE49-F238E27FC236}">
                <a16:creationId xmlns:a16="http://schemas.microsoft.com/office/drawing/2014/main" id="{51F648E9-32A5-4BA6-A0DB-17B22AE55BAB}"/>
              </a:ext>
            </a:extLst>
          </p:cNvPr>
          <p:cNvSpPr/>
          <p:nvPr/>
        </p:nvSpPr>
        <p:spPr>
          <a:xfrm>
            <a:off x="3157870" y="2200940"/>
            <a:ext cx="946297" cy="9491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569529818"/>
      </p:ext>
    </p:extLst>
  </p:cSld>
  <p:clrMapOvr>
    <a:masterClrMapping/>
  </p:clrMapOvr>
  <p:transition spd="slow" advTm="10000">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1DFF816-226C-499C-B6D5-7B3E86B04A41}"/>
              </a:ext>
            </a:extLst>
          </p:cNvPr>
          <p:cNvSpPr>
            <a:spLocks noGrp="1"/>
          </p:cNvSpPr>
          <p:nvPr>
            <p:ph type="body" idx="1"/>
          </p:nvPr>
        </p:nvSpPr>
        <p:spPr>
          <a:xfrm>
            <a:off x="311700" y="863550"/>
            <a:ext cx="8520600" cy="3416400"/>
          </a:xfrm>
        </p:spPr>
        <p:txBody>
          <a:bodyPr/>
          <a:lstStyle/>
          <a:p>
            <a:pPr marL="114300" indent="0">
              <a:buNone/>
            </a:pPr>
            <a:r>
              <a:rPr lang="en-CA" sz="2400" dirty="0"/>
              <a:t>We had learned to adapt the “Agile” methodology of coding for our project.</a:t>
            </a:r>
          </a:p>
          <a:p>
            <a:pPr marL="114300" indent="0">
              <a:buNone/>
            </a:pPr>
            <a:endParaRPr lang="en-CA" sz="2400" dirty="0"/>
          </a:p>
          <a:p>
            <a:pPr marL="114300" indent="0">
              <a:buNone/>
            </a:pPr>
            <a:r>
              <a:rPr lang="en-CA" sz="2400" dirty="0"/>
              <a:t>We had been able to progressively adapt slight changes to our class designs and relationships.</a:t>
            </a:r>
          </a:p>
          <a:p>
            <a:pPr marL="114300" indent="0">
              <a:buNone/>
            </a:pPr>
            <a:endParaRPr lang="en-CA" sz="2400" dirty="0"/>
          </a:p>
          <a:p>
            <a:pPr marL="114300" indent="0">
              <a:buNone/>
            </a:pPr>
            <a:r>
              <a:rPr lang="en-CA" sz="2400" dirty="0"/>
              <a:t>This allowed for us to revisit and improve our implementations.</a:t>
            </a:r>
          </a:p>
          <a:p>
            <a:pPr marL="114300" indent="0">
              <a:buNone/>
            </a:pPr>
            <a:endParaRPr lang="en-CA" dirty="0"/>
          </a:p>
        </p:txBody>
      </p:sp>
    </p:spTree>
    <p:extLst>
      <p:ext uri="{BB962C8B-B14F-4D97-AF65-F5344CB8AC3E}">
        <p14:creationId xmlns:p14="http://schemas.microsoft.com/office/powerpoint/2010/main" val="3559634401"/>
      </p:ext>
    </p:extLst>
  </p:cSld>
  <p:clrMapOvr>
    <a:masterClrMapping/>
  </p:clrMapOvr>
  <p:transition spd="slow" advTm="20000">
    <p:push dir="u"/>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3090</TotalTime>
  <Words>888</Words>
  <Application>Microsoft Macintosh PowerPoint</Application>
  <PresentationFormat>On-screen Show (16:9)</PresentationFormat>
  <Paragraphs>160</Paragraphs>
  <Slides>33</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33</vt:i4>
      </vt:variant>
    </vt:vector>
  </HeadingPairs>
  <TitlesOfParts>
    <vt:vector size="36" baseType="lpstr">
      <vt:lpstr>Arial</vt:lpstr>
      <vt:lpstr>Calibri</vt:lpstr>
      <vt:lpstr>Simple Light</vt:lpstr>
      <vt:lpstr>Connect Four Game</vt:lpstr>
      <vt:lpstr>Table of Contents</vt:lpstr>
      <vt:lpstr>Our Incentive</vt:lpstr>
      <vt:lpstr>PowerPoint Presentation</vt:lpstr>
      <vt:lpstr>PowerPoint Presentation</vt:lpstr>
      <vt:lpstr>PowerPoint Presentation</vt:lpstr>
      <vt:lpstr>Code Design Process</vt:lpstr>
      <vt:lpstr>PowerPoint Presentation</vt:lpstr>
      <vt:lpstr>PowerPoint Presentation</vt:lpstr>
      <vt:lpstr>PowerPoint Presentation</vt:lpstr>
      <vt:lpstr>Communication is key</vt:lpstr>
      <vt:lpstr>Methods of Communication</vt:lpstr>
      <vt:lpstr>Group Message</vt:lpstr>
      <vt:lpstr>Github Pull Requests</vt:lpstr>
      <vt:lpstr>PowerPoint Presentation</vt:lpstr>
      <vt:lpstr>PowerPoint Presentation</vt:lpstr>
      <vt:lpstr>Face to face meetings are king</vt:lpstr>
      <vt:lpstr>Installation</vt:lpstr>
      <vt:lpstr>No installation required</vt:lpstr>
      <vt:lpstr>Game Play</vt:lpstr>
      <vt:lpstr>Start Menu</vt:lpstr>
      <vt:lpstr>How to play</vt:lpstr>
      <vt:lpstr>Turn change</vt:lpstr>
      <vt:lpstr>End view</vt:lpstr>
      <vt:lpstr>Help page</vt:lpstr>
      <vt:lpstr>Activity diagram</vt:lpstr>
      <vt:lpstr>What we have learned from project?</vt:lpstr>
      <vt:lpstr>Meet in person </vt:lpstr>
      <vt:lpstr>How to do better? </vt:lpstr>
      <vt:lpstr>Milestones are important.</vt:lpstr>
      <vt:lpstr>Strictly follow the milestones.</vt:lpstr>
      <vt:lpstr>Conclusion</vt:lpstr>
      <vt:lpstr>Thank you for listening</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Connect Four Game</dc:title>
  <dc:creator>Ilija Zivkovic</dc:creator>
  <cp:lastModifiedBy>Microsoft Office User</cp:lastModifiedBy>
  <cp:revision>30</cp:revision>
  <dcterms:modified xsi:type="dcterms:W3CDTF">2019-11-19T01:58:02Z</dcterms:modified>
</cp:coreProperties>
</file>